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40"/>
  </p:notesMasterIdLst>
  <p:handoutMasterIdLst>
    <p:handoutMasterId r:id="rId41"/>
  </p:handoutMasterIdLst>
  <p:sldIdLst>
    <p:sldId id="1503" r:id="rId2"/>
    <p:sldId id="1798" r:id="rId3"/>
    <p:sldId id="1990" r:id="rId4"/>
    <p:sldId id="1224" r:id="rId5"/>
    <p:sldId id="1989" r:id="rId6"/>
    <p:sldId id="1988" r:id="rId7"/>
    <p:sldId id="1507" r:id="rId8"/>
    <p:sldId id="1476" r:id="rId9"/>
    <p:sldId id="1987" r:id="rId10"/>
    <p:sldId id="2000" r:id="rId11"/>
    <p:sldId id="1009" r:id="rId12"/>
    <p:sldId id="1212" r:id="rId13"/>
    <p:sldId id="1241" r:id="rId14"/>
    <p:sldId id="1499" r:id="rId15"/>
    <p:sldId id="2001" r:id="rId16"/>
    <p:sldId id="2002" r:id="rId17"/>
    <p:sldId id="1242" r:id="rId18"/>
    <p:sldId id="2004" r:id="rId19"/>
    <p:sldId id="2005" r:id="rId20"/>
    <p:sldId id="1205" r:id="rId21"/>
    <p:sldId id="1986" r:id="rId22"/>
    <p:sldId id="1484" r:id="rId23"/>
    <p:sldId id="2006" r:id="rId24"/>
    <p:sldId id="2007" r:id="rId25"/>
    <p:sldId id="2008" r:id="rId26"/>
    <p:sldId id="2009" r:id="rId27"/>
    <p:sldId id="1992" r:id="rId28"/>
    <p:sldId id="2010" r:id="rId29"/>
    <p:sldId id="2011" r:id="rId30"/>
    <p:sldId id="2012" r:id="rId31"/>
    <p:sldId id="1993" r:id="rId32"/>
    <p:sldId id="1994" r:id="rId33"/>
    <p:sldId id="1995" r:id="rId34"/>
    <p:sldId id="1996" r:id="rId35"/>
    <p:sldId id="1997" r:id="rId36"/>
    <p:sldId id="1999" r:id="rId37"/>
    <p:sldId id="1998" r:id="rId38"/>
    <p:sldId id="1799" r:id="rId3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503"/>
            <p14:sldId id="1798"/>
            <p14:sldId id="1990"/>
            <p14:sldId id="1224"/>
            <p14:sldId id="1989"/>
            <p14:sldId id="1988"/>
            <p14:sldId id="1507"/>
            <p14:sldId id="1476"/>
            <p14:sldId id="1987"/>
            <p14:sldId id="2000"/>
            <p14:sldId id="1009"/>
            <p14:sldId id="1212"/>
            <p14:sldId id="1241"/>
            <p14:sldId id="1499"/>
            <p14:sldId id="2001"/>
            <p14:sldId id="2002"/>
            <p14:sldId id="1242"/>
            <p14:sldId id="2004"/>
            <p14:sldId id="2005"/>
            <p14:sldId id="1205"/>
            <p14:sldId id="1986"/>
            <p14:sldId id="1484"/>
            <p14:sldId id="2006"/>
            <p14:sldId id="2007"/>
            <p14:sldId id="2008"/>
            <p14:sldId id="2009"/>
            <p14:sldId id="1992"/>
            <p14:sldId id="2010"/>
            <p14:sldId id="2011"/>
            <p14:sldId id="2012"/>
            <p14:sldId id="1993"/>
            <p14:sldId id="1994"/>
            <p14:sldId id="1995"/>
            <p14:sldId id="1996"/>
            <p14:sldId id="1997"/>
            <p14:sldId id="1999"/>
            <p14:sldId id="1998"/>
            <p14:sldId id="17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1778B8"/>
    <a:srgbClr val="5AB88F"/>
    <a:srgbClr val="D4EBE9"/>
    <a:srgbClr val="B04432"/>
    <a:srgbClr val="B58900"/>
    <a:srgbClr val="9E60B8"/>
    <a:srgbClr val="FB8E20"/>
    <a:srgbClr val="0DC2F7"/>
    <a:srgbClr val="3E72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239"/>
    <p:restoredTop sz="96911" autoAdjust="0"/>
  </p:normalViewPr>
  <p:slideViewPr>
    <p:cSldViewPr snapToGrid="0" snapToObjects="1">
      <p:cViewPr>
        <p:scale>
          <a:sx n="162" d="100"/>
          <a:sy n="162" d="100"/>
        </p:scale>
        <p:origin x="144" y="104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13.11.24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13.11.24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551088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11/13/24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11/13/24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11/13/24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D4F8B5AC-AD70-C949-2C83-458CFA9DC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20138" y="-80920"/>
            <a:ext cx="10364138" cy="647758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1" y="-1062"/>
            <a:ext cx="9143999" cy="4550833"/>
          </a:xfrm>
          <a:prstGeom prst="rect">
            <a:avLst/>
          </a:prstGeom>
          <a:solidFill>
            <a:srgbClr val="D4EBE9">
              <a:alpha val="49397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3763909" y="3010705"/>
            <a:ext cx="5591070" cy="1631216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10000" b="1" dirty="0" err="1">
                <a:ln>
                  <a:solidFill>
                    <a:srgbClr val="B58900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Next.js</a:t>
            </a:r>
            <a:endParaRPr lang="de-DE" sz="10000" b="1" dirty="0">
              <a:ln>
                <a:solidFill>
                  <a:srgbClr val="B58900"/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8371" y="4550833"/>
            <a:ext cx="9154724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International JavaScript </a:t>
            </a:r>
            <a:r>
              <a:rPr lang="de-DE" sz="1050" spc="60" dirty="0" err="1">
                <a:solidFill>
                  <a:srgbClr val="D4EBE9"/>
                </a:solidFill>
              </a:rPr>
              <a:t>conference</a:t>
            </a:r>
            <a:r>
              <a:rPr lang="de-DE" sz="1050" spc="60" dirty="0">
                <a:solidFill>
                  <a:srgbClr val="D4EBE9"/>
                </a:solidFill>
              </a:rPr>
              <a:t> | Munich, November, 13 2024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B6D6895-F954-E0BC-6139-F49F6DC2E5B3}"/>
              </a:ext>
            </a:extLst>
          </p:cNvPr>
          <p:cNvSpPr txBox="1"/>
          <p:nvPr/>
        </p:nvSpPr>
        <p:spPr>
          <a:xfrm>
            <a:off x="3560631" y="827605"/>
            <a:ext cx="36271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3600" b="1" dirty="0" err="1">
                <a:ln>
                  <a:solidFill>
                    <a:srgbClr val="36544F"/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Practical</a:t>
            </a:r>
            <a:endParaRPr lang="de-DE" sz="4800" dirty="0">
              <a:ln>
                <a:solidFill>
                  <a:srgbClr val="36544F"/>
                </a:solidFill>
              </a:ln>
              <a:solidFill>
                <a:srgbClr val="1778B8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125F9A2-CB4F-3DB1-1E14-EEB5DFB3A7E9}"/>
              </a:ext>
            </a:extLst>
          </p:cNvPr>
          <p:cNvSpPr/>
          <p:nvPr/>
        </p:nvSpPr>
        <p:spPr>
          <a:xfrm>
            <a:off x="3840208" y="1861994"/>
            <a:ext cx="5226398" cy="1323439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8000" b="1" dirty="0" err="1">
                <a:ln>
                  <a:solidFill>
                    <a:srgbClr val="B58900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endParaRPr lang="de-DE" sz="2400" b="1" dirty="0">
              <a:ln>
                <a:solidFill>
                  <a:srgbClr val="B58900"/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DE96A0B0-0A63-A1FD-540F-4C26EA78F70F}"/>
              </a:ext>
            </a:extLst>
          </p:cNvPr>
          <p:cNvSpPr txBox="1"/>
          <p:nvPr/>
        </p:nvSpPr>
        <p:spPr>
          <a:xfrm>
            <a:off x="5206649" y="2885336"/>
            <a:ext cx="14914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3200" b="1" dirty="0" err="1">
                <a:ln>
                  <a:solidFill>
                    <a:srgbClr val="B58900"/>
                  </a:solidFill>
                </a:ln>
                <a:solidFill>
                  <a:srgbClr val="5AB88F"/>
                </a:solidFill>
                <a:latin typeface="Montserrat" charset="0"/>
              </a:rPr>
              <a:t>with</a:t>
            </a:r>
            <a:endParaRPr lang="de-DE" sz="3200" b="1" dirty="0">
              <a:ln>
                <a:solidFill>
                  <a:srgbClr val="B58900"/>
                </a:solidFill>
              </a:ln>
              <a:solidFill>
                <a:srgbClr val="5AB88F"/>
              </a:solidFill>
              <a:latin typeface="Montserrat" charset="0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2AAC7DD4-1E77-6338-279C-7D74737E5CDA}"/>
              </a:ext>
            </a:extLst>
          </p:cNvPr>
          <p:cNvSpPr txBox="1"/>
          <p:nvPr/>
        </p:nvSpPr>
        <p:spPr>
          <a:xfrm>
            <a:off x="4242256" y="1325333"/>
            <a:ext cx="463437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400" b="1" dirty="0" err="1">
                <a:ln>
                  <a:solidFill>
                    <a:srgbClr val="36544F"/>
                  </a:solidFill>
                </a:ln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introduction</a:t>
            </a:r>
            <a:r>
              <a:rPr lang="de-DE" sz="4400" b="1" dirty="0">
                <a:ln>
                  <a:solidFill>
                    <a:srgbClr val="36544F"/>
                  </a:solidFill>
                </a:ln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:</a:t>
            </a:r>
            <a:endParaRPr lang="de-DE" sz="4000" dirty="0">
              <a:ln>
                <a:solidFill>
                  <a:srgbClr val="36544F"/>
                </a:solidFill>
              </a:ln>
              <a:solidFill>
                <a:srgbClr val="1778B8"/>
              </a:solidFill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71D39ADA-04F5-BBB0-8AC2-4F1CFF5D4D29}"/>
              </a:ext>
            </a:extLst>
          </p:cNvPr>
          <p:cNvSpPr txBox="1"/>
          <p:nvPr/>
        </p:nvSpPr>
        <p:spPr>
          <a:xfrm>
            <a:off x="6151708" y="38280"/>
            <a:ext cx="2823678" cy="400110"/>
          </a:xfrm>
          <a:prstGeom prst="rect">
            <a:avLst/>
          </a:prstGeom>
          <a:solidFill>
            <a:schemeClr val="accent1">
              <a:lumMod val="40000"/>
              <a:lumOff val="60000"/>
              <a:alpha val="51012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de-DE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69EC321C-3455-D4F5-3C2E-02811B12163C}"/>
              </a:ext>
            </a:extLst>
          </p:cNvPr>
          <p:cNvSpPr txBox="1"/>
          <p:nvPr/>
        </p:nvSpPr>
        <p:spPr>
          <a:xfrm>
            <a:off x="6151003" y="440490"/>
            <a:ext cx="2823678" cy="338554"/>
          </a:xfrm>
          <a:prstGeom prst="rect">
            <a:avLst/>
          </a:prstGeom>
          <a:solidFill>
            <a:schemeClr val="accent1">
              <a:lumMod val="40000"/>
              <a:lumOff val="60000"/>
              <a:alpha val="51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de-DE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nilshartmann.net</a:t>
            </a:r>
            <a:endParaRPr lang="de-DE" sz="1600" b="1" dirty="0">
              <a:solidFill>
                <a:schemeClr val="tx1">
                  <a:lumMod val="65000"/>
                  <a:lumOff val="35000"/>
                </a:schemeClr>
              </a:solidFill>
              <a:latin typeface="Source Sans Pro SemiBold" panose="020B0503030403020204" pitchFamily="34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6748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2E5878-2DBE-B41A-11E7-80A0C392C0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5A7417-A998-0C1B-4269-903703FC9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example</a:t>
            </a:r>
            <a:r>
              <a:rPr lang="de-DE" dirty="0"/>
              <a:t>...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8AE9DF-318F-66E5-D399-2D57567C6E7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4882620" cy="3608233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Lots 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static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content</a:t>
            </a:r>
            <a:r>
              <a:rPr lang="de-DE" sz="2400" b="0" dirty="0">
                <a:solidFill>
                  <a:srgbClr val="36544F"/>
                </a:solidFill>
              </a:rPr>
              <a:t> </a:t>
            </a:r>
            <a:r>
              <a:rPr lang="de-DE" sz="1800" b="0" dirty="0">
                <a:solidFill>
                  <a:srgbClr val="36544F"/>
                </a:solidFill>
              </a:rPr>
              <a:t>☺️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... </a:t>
            </a:r>
            <a:r>
              <a:rPr lang="de-DE" b="0" dirty="0" err="1">
                <a:solidFill>
                  <a:srgbClr val="36544F"/>
                </a:solidFill>
              </a:rPr>
              <a:t>only</a:t>
            </a:r>
            <a:r>
              <a:rPr lang="de-DE" b="0" dirty="0">
                <a:solidFill>
                  <a:srgbClr val="36544F"/>
                </a:solidFill>
              </a:rPr>
              <a:t> a </a:t>
            </a:r>
            <a:r>
              <a:rPr lang="de-DE" b="0" dirty="0" err="1">
                <a:solidFill>
                  <a:srgbClr val="36544F"/>
                </a:solidFill>
              </a:rPr>
              <a:t>few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interactions</a:t>
            </a:r>
            <a:r>
              <a:rPr lang="de-DE" b="0" dirty="0">
                <a:solidFill>
                  <a:srgbClr val="36544F"/>
                </a:solidFill>
              </a:rPr>
              <a:t> 🦥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... </a:t>
            </a:r>
            <a:r>
              <a:rPr lang="de-DE" dirty="0" err="1">
                <a:solidFill>
                  <a:srgbClr val="36544F"/>
                </a:solidFill>
              </a:rPr>
              <a:t>does</a:t>
            </a:r>
            <a:r>
              <a:rPr lang="de-DE" dirty="0">
                <a:solidFill>
                  <a:srgbClr val="36544F"/>
                </a:solidFill>
              </a:rPr>
              <a:t> </a:t>
            </a:r>
            <a:r>
              <a:rPr lang="de-DE" dirty="0" err="1">
                <a:solidFill>
                  <a:srgbClr val="36544F"/>
                </a:solidFill>
              </a:rPr>
              <a:t>that</a:t>
            </a:r>
            <a:r>
              <a:rPr lang="de-DE" dirty="0">
                <a:solidFill>
                  <a:srgbClr val="36544F"/>
                </a:solidFill>
              </a:rPr>
              <a:t> </a:t>
            </a:r>
            <a:r>
              <a:rPr lang="de-DE" dirty="0" err="1">
                <a:solidFill>
                  <a:srgbClr val="36544F"/>
                </a:solidFill>
              </a:rPr>
              <a:t>justify</a:t>
            </a:r>
            <a:r>
              <a:rPr lang="de-DE" dirty="0">
                <a:solidFill>
                  <a:srgbClr val="36544F"/>
                </a:solidFill>
              </a:rPr>
              <a:t> a Single-Page-</a:t>
            </a:r>
            <a:r>
              <a:rPr lang="de-DE" dirty="0" err="1">
                <a:solidFill>
                  <a:srgbClr val="36544F"/>
                </a:solidFill>
              </a:rPr>
              <a:t>Application</a:t>
            </a:r>
            <a:r>
              <a:rPr lang="de-DE" dirty="0">
                <a:solidFill>
                  <a:srgbClr val="36544F"/>
                </a:solidFill>
              </a:rPr>
              <a:t>? </a:t>
            </a:r>
            <a:r>
              <a:rPr lang="de-DE" b="0" dirty="0">
                <a:solidFill>
                  <a:srgbClr val="36544F"/>
                </a:solidFill>
              </a:rPr>
              <a:t>🤔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...</a:t>
            </a:r>
            <a:r>
              <a:rPr lang="de-DE" b="0" dirty="0" err="1">
                <a:solidFill>
                  <a:srgbClr val="36544F"/>
                </a:solidFill>
              </a:rPr>
              <a:t>huge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amount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 JS in </a:t>
            </a:r>
            <a:r>
              <a:rPr lang="de-DE" b="0" dirty="0" err="1">
                <a:solidFill>
                  <a:srgbClr val="36544F"/>
                </a:solidFill>
              </a:rPr>
              <a:t>the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browser</a:t>
            </a:r>
            <a:r>
              <a:rPr lang="de-DE" b="0" dirty="0">
                <a:solidFill>
                  <a:srgbClr val="36544F"/>
                </a:solidFill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...</a:t>
            </a:r>
            <a:r>
              <a:rPr lang="de-DE" b="0" dirty="0" err="1">
                <a:solidFill>
                  <a:srgbClr val="36544F"/>
                </a:solidFill>
              </a:rPr>
              <a:t>no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caching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content</a:t>
            </a:r>
            <a:r>
              <a:rPr lang="de-DE" b="0" dirty="0">
                <a:solidFill>
                  <a:srgbClr val="36544F"/>
                </a:solidFill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...not </a:t>
            </a:r>
            <a:r>
              <a:rPr lang="de-DE" b="0" dirty="0" err="1">
                <a:solidFill>
                  <a:srgbClr val="36544F"/>
                </a:solidFill>
              </a:rPr>
              <a:t>best</a:t>
            </a:r>
            <a:r>
              <a:rPr lang="de-DE" b="0" dirty="0">
                <a:solidFill>
                  <a:srgbClr val="36544F"/>
                </a:solidFill>
              </a:rPr>
              <a:t> possible SEO?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AF2B5113-F572-D6B3-B724-57A1D8F16937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makes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sample </a:t>
            </a:r>
            <a:r>
              <a:rPr lang="de-DE" dirty="0" err="1"/>
              <a:t>application</a:t>
            </a:r>
            <a:r>
              <a:rPr lang="de-DE" dirty="0"/>
              <a:t>... </a:t>
            </a:r>
            <a:r>
              <a:rPr lang="de-DE" dirty="0" err="1"/>
              <a:t>technically</a:t>
            </a:r>
            <a:r>
              <a:rPr lang="de-DE" dirty="0"/>
              <a:t>?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72CDC72-BEB7-2016-DBEA-E448726D9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828" y="1866381"/>
            <a:ext cx="2526361" cy="3046069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44DC30CC-B41D-AAFF-821D-C2D6E98FFD8B}"/>
              </a:ext>
            </a:extLst>
          </p:cNvPr>
          <p:cNvSpPr/>
          <p:nvPr/>
        </p:nvSpPr>
        <p:spPr>
          <a:xfrm>
            <a:off x="6825741" y="3347872"/>
            <a:ext cx="675314" cy="1350507"/>
          </a:xfrm>
          <a:prstGeom prst="rect">
            <a:avLst/>
          </a:prstGeom>
          <a:noFill/>
          <a:ln w="25400">
            <a:solidFill>
              <a:srgbClr val="B044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92530A8-6CE1-4881-E046-7A9D350E2456}"/>
              </a:ext>
            </a:extLst>
          </p:cNvPr>
          <p:cNvSpPr/>
          <p:nvPr/>
        </p:nvSpPr>
        <p:spPr>
          <a:xfrm>
            <a:off x="6227292" y="3347873"/>
            <a:ext cx="466315" cy="227952"/>
          </a:xfrm>
          <a:prstGeom prst="rect">
            <a:avLst/>
          </a:prstGeom>
          <a:noFill/>
          <a:ln w="25400">
            <a:solidFill>
              <a:srgbClr val="B044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048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69877" y="1394506"/>
            <a:ext cx="3804247" cy="1419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625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82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3959495" y="1152133"/>
            <a:ext cx="1225015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180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different Kinds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components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Kinds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components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76488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different Kinds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components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881127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Client </a:t>
            </a:r>
            <a:r>
              <a:rPr lang="de-DE" dirty="0" err="1"/>
              <a:t>components</a:t>
            </a:r>
            <a:r>
              <a:rPr lang="de-DE" dirty="0"/>
              <a:t> (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known</a:t>
            </a:r>
            <a:r>
              <a:rPr lang="de-DE" dirty="0"/>
              <a:t> </a:t>
            </a:r>
            <a:r>
              <a:rPr lang="de-DE" dirty="0" err="1"/>
              <a:t>before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Rendered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u="sng" dirty="0"/>
              <a:t>Client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69BE2FD-4D92-2D4F-7ACF-8C9DD9C59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6980" y="769545"/>
            <a:ext cx="3409451" cy="4110823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606F5DB1-56A5-0919-850D-B9D188C061D0}"/>
              </a:ext>
            </a:extLst>
          </p:cNvPr>
          <p:cNvSpPr/>
          <p:nvPr/>
        </p:nvSpPr>
        <p:spPr>
          <a:xfrm>
            <a:off x="7835590" y="2571749"/>
            <a:ext cx="997620" cy="192590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44367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different Kinds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components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881127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Client </a:t>
            </a:r>
            <a:r>
              <a:rPr lang="de-DE" dirty="0" err="1"/>
              <a:t>componenten</a:t>
            </a:r>
            <a:r>
              <a:rPr lang="de-DE" dirty="0"/>
              <a:t> (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known</a:t>
            </a:r>
            <a:r>
              <a:rPr lang="de-DE" dirty="0"/>
              <a:t> </a:t>
            </a:r>
            <a:r>
              <a:rPr lang="de-DE" dirty="0" err="1"/>
              <a:t>before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Rendered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u="sng" dirty="0"/>
              <a:t>Client</a:t>
            </a:r>
            <a:endParaRPr lang="de-DE" dirty="0"/>
          </a:p>
          <a:p>
            <a:pPr lvl="1"/>
            <a:r>
              <a:rPr lang="de-DE" dirty="0" err="1"/>
              <a:t>or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u="sng" dirty="0"/>
              <a:t>Server</a:t>
            </a:r>
            <a:r>
              <a:rPr lang="de-DE" dirty="0"/>
              <a:t> </a:t>
            </a:r>
            <a:r>
              <a:rPr lang="de-DE" sz="1600" dirty="0"/>
              <a:t>🙄 (SSR)</a:t>
            </a:r>
          </a:p>
          <a:p>
            <a:pPr lvl="1"/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788CAEA-34FE-19A6-E150-4D38647FE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6980" y="769545"/>
            <a:ext cx="3409451" cy="4110823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28D80FBC-D187-9EAC-AE47-0782329D699A}"/>
              </a:ext>
            </a:extLst>
          </p:cNvPr>
          <p:cNvSpPr/>
          <p:nvPr/>
        </p:nvSpPr>
        <p:spPr>
          <a:xfrm>
            <a:off x="7835590" y="2571749"/>
            <a:ext cx="997620" cy="192590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3729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E0F781-7817-4FD0-B604-CC237A9CE6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17AD7B-0411-A76D-8138-5EF114D09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different Kinds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components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BC0AE5-DCA6-B422-E835-7CEC57247B5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881127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Client </a:t>
            </a:r>
            <a:r>
              <a:rPr lang="de-DE" dirty="0" err="1"/>
              <a:t>componenten</a:t>
            </a:r>
            <a:r>
              <a:rPr lang="de-DE" dirty="0"/>
              <a:t> (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known</a:t>
            </a:r>
            <a:r>
              <a:rPr lang="de-DE" dirty="0"/>
              <a:t> </a:t>
            </a:r>
            <a:r>
              <a:rPr lang="de-DE" dirty="0" err="1"/>
              <a:t>before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Rendered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u="sng" dirty="0"/>
              <a:t>Client</a:t>
            </a:r>
            <a:endParaRPr lang="de-DE" dirty="0"/>
          </a:p>
          <a:p>
            <a:pPr lvl="1"/>
            <a:r>
              <a:rPr lang="de-DE" dirty="0" err="1"/>
              <a:t>or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u="sng" dirty="0"/>
              <a:t>Server</a:t>
            </a:r>
            <a:r>
              <a:rPr lang="de-DE" dirty="0"/>
              <a:t> </a:t>
            </a:r>
            <a:r>
              <a:rPr lang="de-DE" sz="1600" dirty="0"/>
              <a:t>🙄 (SSR)</a:t>
            </a:r>
          </a:p>
          <a:p>
            <a:pPr lvl="1"/>
            <a:endParaRPr lang="de-DE" sz="1600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JavaScript-Code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sent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the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browser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They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interactive</a:t>
            </a:r>
            <a:r>
              <a:rPr lang="de-DE" b="0" dirty="0">
                <a:solidFill>
                  <a:srgbClr val="36544F"/>
                </a:solidFill>
              </a:rPr>
              <a:t> and </a:t>
            </a:r>
            <a:r>
              <a:rPr lang="de-DE" b="0" dirty="0" err="1">
                <a:solidFill>
                  <a:srgbClr val="36544F"/>
                </a:solidFill>
              </a:rPr>
              <a:t>can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held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state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sz="1900" dirty="0"/>
          </a:p>
          <a:p>
            <a:pPr lvl="1"/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E2A6A76-11D5-C295-FA45-C439481A02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6980" y="769545"/>
            <a:ext cx="3409451" cy="4110823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93A1A198-A344-7A9F-C1E9-F45A723B4846}"/>
              </a:ext>
            </a:extLst>
          </p:cNvPr>
          <p:cNvSpPr/>
          <p:nvPr/>
        </p:nvSpPr>
        <p:spPr>
          <a:xfrm>
            <a:off x="7835590" y="2571749"/>
            <a:ext cx="997620" cy="192590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53814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7FA903-D251-2E88-5EAC-5404F7772C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F63BB3-DAA2-9ABD-3126-3252197EB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different Kinds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components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8509C3B-1425-BE29-1B54-2F4D92E4089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New: React Server Components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359230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different Kinds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components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New: React Server Components</a:t>
            </a:r>
          </a:p>
          <a:p>
            <a:pPr lvl="1"/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rendered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u="sng" dirty="0"/>
              <a:t>Server</a:t>
            </a: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82158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28E64B-CA7F-33AB-6B00-ABA0971A65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7A17F6-B29D-3D87-E06F-BFC983295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different Kinds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components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AF2DA9C-67B5-5EAE-5BF8-E356322DE5A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New: React Server Components</a:t>
            </a:r>
          </a:p>
          <a:p>
            <a:pPr lvl="1"/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rendered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u="sng" dirty="0"/>
              <a:t>Server</a:t>
            </a:r>
            <a:endParaRPr lang="de-DE" dirty="0"/>
          </a:p>
          <a:p>
            <a:pPr lvl="1"/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u="sng" dirty="0" err="1"/>
              <a:t>Build</a:t>
            </a:r>
            <a:r>
              <a:rPr lang="de-DE" dirty="0"/>
              <a:t> </a:t>
            </a:r>
            <a:r>
              <a:rPr lang="de-DE" sz="1600" dirty="0"/>
              <a:t>🙄</a:t>
            </a:r>
          </a:p>
          <a:p>
            <a:pPr lvl="1"/>
            <a:endParaRPr lang="de-DE" sz="1600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150093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CD5EF0-7555-B116-87ED-7228C0DE7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3C7BC5-51F6-7F25-9E77-A12FC5200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different Kinds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components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6F9F44-DD84-DF12-D150-3EB59F6D77F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New: React Server Components</a:t>
            </a:r>
          </a:p>
          <a:p>
            <a:pPr lvl="1"/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rendered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u="sng" dirty="0"/>
              <a:t>Server</a:t>
            </a:r>
            <a:endParaRPr lang="de-DE" dirty="0"/>
          </a:p>
          <a:p>
            <a:pPr lvl="1"/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u="sng" dirty="0" err="1"/>
              <a:t>Build</a:t>
            </a:r>
            <a:r>
              <a:rPr lang="de-DE" dirty="0"/>
              <a:t> </a:t>
            </a:r>
            <a:r>
              <a:rPr lang="de-DE" sz="1600" dirty="0"/>
              <a:t>🙄</a:t>
            </a:r>
          </a:p>
          <a:p>
            <a:pPr lvl="1"/>
            <a:endParaRPr lang="de-DE" sz="1600" dirty="0"/>
          </a:p>
          <a:p>
            <a:pPr lvl="1"/>
            <a:r>
              <a:rPr lang="de-DE" b="0" dirty="0" err="1">
                <a:solidFill>
                  <a:srgbClr val="36544F"/>
                </a:solidFill>
              </a:rPr>
              <a:t>returning</a:t>
            </a:r>
            <a:r>
              <a:rPr lang="de-DE" b="0" dirty="0">
                <a:solidFill>
                  <a:srgbClr val="36544F"/>
                </a:solidFill>
              </a:rPr>
              <a:t> UI (!)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browser</a:t>
            </a:r>
            <a:r>
              <a:rPr lang="de-DE" dirty="0"/>
              <a:t> (but </a:t>
            </a:r>
            <a:r>
              <a:rPr lang="de-DE" dirty="0" err="1"/>
              <a:t>no</a:t>
            </a:r>
            <a:r>
              <a:rPr lang="de-DE"/>
              <a:t> JavaScript-Code</a:t>
            </a:r>
            <a:r>
              <a:rPr lang="de-DE" dirty="0"/>
              <a:t>)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320307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Freelance Software Developer, </a:t>
            </a:r>
            <a:r>
              <a:rPr lang="de-DE" sz="22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Trainer </a:t>
            </a:r>
            <a:r>
              <a:rPr lang="de-DE" sz="22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66426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33957612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93645B79-59D8-9AAB-A9C3-0CA92EB511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6980" y="769545"/>
            <a:ext cx="3409451" cy="411082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different Kinds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components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5155953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Different </a:t>
            </a:r>
            <a:r>
              <a:rPr lang="de-DE" dirty="0" err="1"/>
              <a:t>kinds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together</a:t>
            </a:r>
            <a:endParaRPr lang="de-DE" dirty="0"/>
          </a:p>
          <a:p>
            <a:r>
              <a:rPr lang="de-DE" b="0" dirty="0" err="1">
                <a:solidFill>
                  <a:srgbClr val="36544F"/>
                </a:solidFill>
              </a:rPr>
              <a:t>From</a:t>
            </a:r>
            <a:r>
              <a:rPr lang="de-DE" b="0" dirty="0">
                <a:solidFill>
                  <a:srgbClr val="36544F"/>
                </a:solidFill>
              </a:rPr>
              <a:t> JSX </a:t>
            </a:r>
            <a:r>
              <a:rPr lang="de-DE" b="0" dirty="0" err="1">
                <a:solidFill>
                  <a:srgbClr val="36544F"/>
                </a:solidFill>
              </a:rPr>
              <a:t>perspective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they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look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the</a:t>
            </a:r>
            <a:r>
              <a:rPr lang="de-DE" b="0" dirty="0">
                <a:solidFill>
                  <a:srgbClr val="36544F"/>
                </a:solidFill>
              </a:rPr>
              <a:t> same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D64D2BB3-F76A-6B6B-1143-3A29050F71FB}"/>
              </a:ext>
            </a:extLst>
          </p:cNvPr>
          <p:cNvSpPr/>
          <p:nvPr/>
        </p:nvSpPr>
        <p:spPr>
          <a:xfrm>
            <a:off x="7813288" y="2640270"/>
            <a:ext cx="878827" cy="1821662"/>
          </a:xfrm>
          <a:prstGeom prst="rect">
            <a:avLst/>
          </a:prstGeom>
          <a:noFill/>
          <a:ln w="2222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0010A36-E8E7-65FE-EF49-4150DEB7AE83}"/>
              </a:ext>
            </a:extLst>
          </p:cNvPr>
          <p:cNvSpPr/>
          <p:nvPr/>
        </p:nvSpPr>
        <p:spPr>
          <a:xfrm>
            <a:off x="5546980" y="1174595"/>
            <a:ext cx="3224880" cy="3591878"/>
          </a:xfrm>
          <a:prstGeom prst="rect">
            <a:avLst/>
          </a:prstGeom>
          <a:noFill/>
          <a:ln w="22225">
            <a:solidFill>
              <a:srgbClr val="FB8E2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1E629F7-02FF-EAAD-98F4-15F7BA2C7470}"/>
              </a:ext>
            </a:extLst>
          </p:cNvPr>
          <p:cNvSpPr/>
          <p:nvPr/>
        </p:nvSpPr>
        <p:spPr>
          <a:xfrm>
            <a:off x="5629026" y="2375361"/>
            <a:ext cx="1999691" cy="367839"/>
          </a:xfrm>
          <a:prstGeom prst="rect">
            <a:avLst/>
          </a:prstGeom>
          <a:noFill/>
          <a:ln w="22225">
            <a:solidFill>
              <a:srgbClr val="FB8E2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7152E53-157F-C7DA-9197-D0E7D21813FE}"/>
              </a:ext>
            </a:extLst>
          </p:cNvPr>
          <p:cNvSpPr/>
          <p:nvPr/>
        </p:nvSpPr>
        <p:spPr>
          <a:xfrm>
            <a:off x="5629025" y="3624031"/>
            <a:ext cx="1999691" cy="1034861"/>
          </a:xfrm>
          <a:prstGeom prst="rect">
            <a:avLst/>
          </a:prstGeom>
          <a:noFill/>
          <a:ln w="22225">
            <a:solidFill>
              <a:srgbClr val="FB8E2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04ACA48D-8F58-50F5-27AE-EED728FBE091}"/>
              </a:ext>
            </a:extLst>
          </p:cNvPr>
          <p:cNvSpPr/>
          <p:nvPr/>
        </p:nvSpPr>
        <p:spPr>
          <a:xfrm>
            <a:off x="5615488" y="2817730"/>
            <a:ext cx="2013228" cy="713989"/>
          </a:xfrm>
          <a:prstGeom prst="rect">
            <a:avLst/>
          </a:prstGeom>
          <a:noFill/>
          <a:ln w="2222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14B7A41-D41E-FC9B-B421-24068F1CDDDD}"/>
              </a:ext>
            </a:extLst>
          </p:cNvPr>
          <p:cNvSpPr txBox="1"/>
          <p:nvPr/>
        </p:nvSpPr>
        <p:spPr>
          <a:xfrm rot="20019771">
            <a:off x="5679264" y="2237691"/>
            <a:ext cx="3027662" cy="400110"/>
          </a:xfrm>
          <a:prstGeom prst="rect">
            <a:avLst/>
          </a:prstGeom>
          <a:solidFill>
            <a:srgbClr val="D4EBE9">
              <a:alpha val="92679"/>
            </a:srgbClr>
          </a:solidFill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Server Components</a:t>
            </a:r>
            <a:endParaRPr lang="de-DE" sz="4000" b="1" dirty="0">
              <a:solidFill>
                <a:srgbClr val="FB8E2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7B45A7B-8134-E209-AE0E-CE04B4B42E1B}"/>
              </a:ext>
            </a:extLst>
          </p:cNvPr>
          <p:cNvSpPr txBox="1"/>
          <p:nvPr/>
        </p:nvSpPr>
        <p:spPr>
          <a:xfrm rot="20532405">
            <a:off x="6862039" y="3116614"/>
            <a:ext cx="1533353" cy="261610"/>
          </a:xfrm>
          <a:prstGeom prst="rect">
            <a:avLst/>
          </a:prstGeom>
          <a:solidFill>
            <a:srgbClr val="D4EBE9">
              <a:alpha val="93452"/>
            </a:srgbClr>
          </a:solidFill>
        </p:spPr>
        <p:txBody>
          <a:bodyPr wrap="square" rtlCol="0">
            <a:spAutoFit/>
          </a:bodyPr>
          <a:lstStyle/>
          <a:p>
            <a:r>
              <a:rPr lang="de-DE" sz="105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Client Components</a:t>
            </a:r>
            <a:endParaRPr lang="de-DE" b="1" dirty="0">
              <a:solidFill>
                <a:srgbClr val="FF00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7293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13FC3DB-93B5-3674-A23E-192EF9EE8BAD}"/>
              </a:ext>
            </a:extLst>
          </p:cNvPr>
          <p:cNvSpPr/>
          <p:nvPr/>
        </p:nvSpPr>
        <p:spPr>
          <a:xfrm>
            <a:off x="857252" y="2571750"/>
            <a:ext cx="7429499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500" b="1" dirty="0" err="1">
                <a:solidFill>
                  <a:srgbClr val="9E60B8"/>
                </a:solidFill>
                <a:latin typeface="Source Sans Pro" panose="020B0503030403020204" pitchFamily="34" charset="77"/>
              </a:rPr>
              <a:t>Next.js</a:t>
            </a:r>
            <a:endParaRPr lang="de-DE" sz="110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52466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sits</a:t>
            </a:r>
            <a:r>
              <a:rPr lang="de-DE" b="0" dirty="0">
                <a:solidFill>
                  <a:srgbClr val="36544F"/>
                </a:solidFill>
              </a:rPr>
              <a:t> on top 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 React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98416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C91948-EEC4-EE46-DA31-1DE34877DE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18A836-04B0-0712-0BC5-963C83E09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34D35EB-10A2-3EAC-D5C8-1338A07B1EA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sits</a:t>
            </a:r>
            <a:r>
              <a:rPr lang="de-DE" b="0" dirty="0">
                <a:solidFill>
                  <a:srgbClr val="36544F"/>
                </a:solidFill>
              </a:rPr>
              <a:t> on top 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 React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Some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features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are</a:t>
            </a:r>
            <a:r>
              <a:rPr lang="de-DE" b="0" dirty="0">
                <a:solidFill>
                  <a:srgbClr val="36544F"/>
                </a:solidFill>
              </a:rPr>
              <a:t> React </a:t>
            </a:r>
            <a:r>
              <a:rPr lang="de-DE" b="0" dirty="0" err="1">
                <a:solidFill>
                  <a:srgbClr val="36544F"/>
                </a:solidFill>
              </a:rPr>
              <a:t>standard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mainly</a:t>
            </a:r>
            <a:r>
              <a:rPr lang="de-DE" b="0" dirty="0">
                <a:solidFill>
                  <a:srgbClr val="36544F"/>
                </a:solidFill>
              </a:rPr>
              <a:t> React Server Components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26449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F97A30-8ADF-F90A-B3F0-50F366DCA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932549-307C-5318-3130-321D2FBF9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AB0BCA-6B00-EA1C-B847-6A16D1266C9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sits</a:t>
            </a:r>
            <a:r>
              <a:rPr lang="de-DE" b="0" dirty="0">
                <a:solidFill>
                  <a:srgbClr val="36544F"/>
                </a:solidFill>
              </a:rPr>
              <a:t> on top 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 React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Some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features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are</a:t>
            </a:r>
            <a:r>
              <a:rPr lang="de-DE" b="0" dirty="0">
                <a:solidFill>
                  <a:srgbClr val="36544F"/>
                </a:solidFill>
              </a:rPr>
              <a:t> React </a:t>
            </a:r>
            <a:r>
              <a:rPr lang="de-DE" b="0" dirty="0" err="1">
                <a:solidFill>
                  <a:srgbClr val="36544F"/>
                </a:solidFill>
              </a:rPr>
              <a:t>standard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mainly</a:t>
            </a:r>
            <a:r>
              <a:rPr lang="de-DE" b="0" dirty="0">
                <a:solidFill>
                  <a:srgbClr val="36544F"/>
                </a:solidFill>
              </a:rPr>
              <a:t> React Server Components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Those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could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implemented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other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frameworks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too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32644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56CD7F-6E2C-7496-C7E2-1AD78E2B2B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73B9D4-FEB0-3661-1264-B01E8603E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FF446EA-123B-410C-2392-E1620B06276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sits</a:t>
            </a:r>
            <a:r>
              <a:rPr lang="de-DE" b="0" dirty="0">
                <a:solidFill>
                  <a:srgbClr val="36544F"/>
                </a:solidFill>
              </a:rPr>
              <a:t> on top 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 React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Some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features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are</a:t>
            </a:r>
            <a:r>
              <a:rPr lang="de-DE" b="0" dirty="0">
                <a:solidFill>
                  <a:srgbClr val="36544F"/>
                </a:solidFill>
              </a:rPr>
              <a:t> React </a:t>
            </a:r>
            <a:r>
              <a:rPr lang="de-DE" b="0" dirty="0" err="1">
                <a:solidFill>
                  <a:srgbClr val="36544F"/>
                </a:solidFill>
              </a:rPr>
              <a:t>standard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mainly</a:t>
            </a:r>
            <a:r>
              <a:rPr lang="de-DE" b="0" dirty="0">
                <a:solidFill>
                  <a:srgbClr val="36544F"/>
                </a:solidFill>
              </a:rPr>
              <a:t> React Server Components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Those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could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implemented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other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frameworks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too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in </a:t>
            </a:r>
            <a:r>
              <a:rPr lang="de-DE" b="0" dirty="0" err="1">
                <a:solidFill>
                  <a:srgbClr val="36544F"/>
                </a:solidFill>
              </a:rPr>
              <a:t>the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demo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we</a:t>
            </a:r>
            <a:r>
              <a:rPr lang="de-DE" b="0" dirty="0">
                <a:solidFill>
                  <a:srgbClr val="36544F"/>
                </a:solidFill>
              </a:rPr>
              <a:t> will </a:t>
            </a:r>
            <a:r>
              <a:rPr lang="de-DE" b="0" dirty="0" err="1">
                <a:solidFill>
                  <a:srgbClr val="36544F"/>
                </a:solidFill>
              </a:rPr>
              <a:t>see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Next.js</a:t>
            </a:r>
            <a:r>
              <a:rPr lang="de-DE" b="0" dirty="0">
                <a:solidFill>
                  <a:srgbClr val="36544F"/>
                </a:solidFill>
              </a:rPr>
              <a:t> and React </a:t>
            </a:r>
            <a:r>
              <a:rPr lang="de-DE" b="0" dirty="0" err="1">
                <a:solidFill>
                  <a:srgbClr val="36544F"/>
                </a:solidFill>
              </a:rPr>
              <a:t>features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73827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7CE6B7-EEBD-8B22-FE02-D07EBDE2CE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EC275-12DC-BA84-12F7-56B7EC33B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093739-BCAF-FAD5-DEFA-81673B768C8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sits</a:t>
            </a:r>
            <a:r>
              <a:rPr lang="de-DE" b="0" dirty="0">
                <a:solidFill>
                  <a:srgbClr val="36544F"/>
                </a:solidFill>
              </a:rPr>
              <a:t> on top 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 React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Some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features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are</a:t>
            </a:r>
            <a:r>
              <a:rPr lang="de-DE" b="0" dirty="0">
                <a:solidFill>
                  <a:srgbClr val="36544F"/>
                </a:solidFill>
              </a:rPr>
              <a:t> React </a:t>
            </a:r>
            <a:r>
              <a:rPr lang="de-DE" b="0" dirty="0" err="1">
                <a:solidFill>
                  <a:srgbClr val="36544F"/>
                </a:solidFill>
              </a:rPr>
              <a:t>standard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mainly</a:t>
            </a:r>
            <a:r>
              <a:rPr lang="de-DE" b="0" dirty="0">
                <a:solidFill>
                  <a:srgbClr val="36544F"/>
                </a:solidFill>
              </a:rPr>
              <a:t> React Server Components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Those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could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implemented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other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frameworks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too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in </a:t>
            </a:r>
            <a:r>
              <a:rPr lang="de-DE" b="0" dirty="0" err="1">
                <a:solidFill>
                  <a:srgbClr val="36544F"/>
                </a:solidFill>
              </a:rPr>
              <a:t>the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demo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we</a:t>
            </a:r>
            <a:r>
              <a:rPr lang="de-DE" b="0" dirty="0">
                <a:solidFill>
                  <a:srgbClr val="36544F"/>
                </a:solidFill>
              </a:rPr>
              <a:t> will </a:t>
            </a:r>
            <a:r>
              <a:rPr lang="de-DE" b="0" dirty="0" err="1">
                <a:solidFill>
                  <a:srgbClr val="36544F"/>
                </a:solidFill>
              </a:rPr>
              <a:t>see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Next.js</a:t>
            </a:r>
            <a:r>
              <a:rPr lang="de-DE" b="0" dirty="0">
                <a:solidFill>
                  <a:srgbClr val="36544F"/>
                </a:solidFill>
              </a:rPr>
              <a:t> and React </a:t>
            </a:r>
            <a:r>
              <a:rPr lang="de-DE" b="0" dirty="0" err="1">
                <a:solidFill>
                  <a:srgbClr val="36544F"/>
                </a:solidFill>
              </a:rPr>
              <a:t>features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This </a:t>
            </a:r>
            <a:r>
              <a:rPr lang="de-DE" b="0" dirty="0" err="1">
                <a:solidFill>
                  <a:srgbClr val="36544F"/>
                </a:solidFill>
              </a:rPr>
              <a:t>features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are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available</a:t>
            </a:r>
            <a:r>
              <a:rPr lang="de-DE" b="0" dirty="0">
                <a:solidFill>
                  <a:srgbClr val="36544F"/>
                </a:solidFill>
              </a:rPr>
              <a:t> in </a:t>
            </a:r>
            <a:r>
              <a:rPr lang="de-DE" b="0" dirty="0" err="1">
                <a:solidFill>
                  <a:srgbClr val="36544F"/>
                </a:solidFill>
              </a:rPr>
              <a:t>the</a:t>
            </a:r>
            <a:r>
              <a:rPr lang="de-DE" b="0" dirty="0">
                <a:solidFill>
                  <a:srgbClr val="36544F"/>
                </a:solidFill>
              </a:rPr>
              <a:t> App Router (</a:t>
            </a:r>
            <a:r>
              <a:rPr lang="de-DE" b="0" dirty="0" err="1">
                <a:solidFill>
                  <a:srgbClr val="36544F"/>
                </a:solidFill>
              </a:rPr>
              <a:t>Next.js</a:t>
            </a:r>
            <a:r>
              <a:rPr lang="de-DE" b="0" dirty="0">
                <a:solidFill>
                  <a:srgbClr val="36544F"/>
                </a:solidFill>
              </a:rPr>
              <a:t> 14+)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94633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86D4C-4A24-CC67-8CAF-029CDF0F39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30A0BC-AD75-CD66-B1A1-363382161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131674-8B6A-3319-D496-2B84B9F0A68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need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run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Next.js</a:t>
            </a:r>
            <a:r>
              <a:rPr lang="de-DE" b="0" dirty="0">
                <a:solidFill>
                  <a:srgbClr val="36544F"/>
                </a:solidFill>
              </a:rPr>
              <a:t> in </a:t>
            </a:r>
            <a:r>
              <a:rPr lang="de-DE" b="0" dirty="0" err="1">
                <a:solidFill>
                  <a:srgbClr val="36544F"/>
                </a:solidFill>
              </a:rPr>
              <a:t>production</a:t>
            </a:r>
            <a:r>
              <a:rPr lang="de-DE" b="0" dirty="0">
                <a:solidFill>
                  <a:srgbClr val="36544F"/>
                </a:solidFill>
              </a:rPr>
              <a:t> on a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40782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EA7007-54C7-A591-EC2B-5DF409A8D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617CCD-3C4F-646F-157F-6A99FB0D6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A534FEF-0FFB-4851-314E-3F0F231B6AA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need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run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Next.js</a:t>
            </a:r>
            <a:r>
              <a:rPr lang="de-DE" b="0" dirty="0">
                <a:solidFill>
                  <a:srgbClr val="36544F"/>
                </a:solidFill>
              </a:rPr>
              <a:t> in </a:t>
            </a:r>
            <a:r>
              <a:rPr lang="de-DE" b="0" dirty="0" err="1">
                <a:solidFill>
                  <a:srgbClr val="36544F"/>
                </a:solidFill>
              </a:rPr>
              <a:t>production</a:t>
            </a:r>
            <a:r>
              <a:rPr lang="de-DE" b="0" dirty="0">
                <a:solidFill>
                  <a:srgbClr val="36544F"/>
                </a:solidFill>
              </a:rPr>
              <a:t> on a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that's</a:t>
            </a:r>
            <a:r>
              <a:rPr lang="de-DE" b="0" dirty="0">
                <a:solidFill>
                  <a:srgbClr val="36544F"/>
                </a:solidFill>
              </a:rPr>
              <a:t> a </a:t>
            </a:r>
            <a:r>
              <a:rPr lang="de-DE" b="0" dirty="0" err="1">
                <a:solidFill>
                  <a:srgbClr val="36544F"/>
                </a:solidFill>
              </a:rPr>
              <a:t>big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difference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</a:t>
            </a:r>
            <a:r>
              <a:rPr lang="de-DE" b="0" dirty="0">
                <a:solidFill>
                  <a:srgbClr val="36544F"/>
                </a:solidFill>
              </a:rPr>
              <a:t> single-page-</a:t>
            </a:r>
            <a:r>
              <a:rPr lang="de-DE" b="0" dirty="0" err="1">
                <a:solidFill>
                  <a:srgbClr val="36544F"/>
                </a:solidFill>
              </a:rPr>
              <a:t>applications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78523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A73030-32E0-BBE0-92DC-6DB801F51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824DE7-AF7D-0895-85DD-F8048A410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5E6703-F5FD-9C87-C6EE-B589F353BF8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need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run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Next.js</a:t>
            </a:r>
            <a:r>
              <a:rPr lang="de-DE" b="0" dirty="0">
                <a:solidFill>
                  <a:srgbClr val="36544F"/>
                </a:solidFill>
              </a:rPr>
              <a:t> in </a:t>
            </a:r>
            <a:r>
              <a:rPr lang="de-DE" b="0" dirty="0" err="1">
                <a:solidFill>
                  <a:srgbClr val="36544F"/>
                </a:solidFill>
              </a:rPr>
              <a:t>production</a:t>
            </a:r>
            <a:r>
              <a:rPr lang="de-DE" b="0" dirty="0">
                <a:solidFill>
                  <a:srgbClr val="36544F"/>
                </a:solidFill>
              </a:rPr>
              <a:t> on a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that's</a:t>
            </a:r>
            <a:r>
              <a:rPr lang="de-DE" b="0" dirty="0">
                <a:solidFill>
                  <a:srgbClr val="36544F"/>
                </a:solidFill>
              </a:rPr>
              <a:t> a </a:t>
            </a:r>
            <a:r>
              <a:rPr lang="de-DE" b="0" dirty="0" err="1">
                <a:solidFill>
                  <a:srgbClr val="36544F"/>
                </a:solidFill>
              </a:rPr>
              <a:t>big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difference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</a:t>
            </a:r>
            <a:r>
              <a:rPr lang="de-DE" b="0" dirty="0">
                <a:solidFill>
                  <a:srgbClr val="36544F"/>
                </a:solidFill>
              </a:rPr>
              <a:t> single-page-</a:t>
            </a:r>
            <a:r>
              <a:rPr lang="de-DE" b="0" dirty="0" err="1">
                <a:solidFill>
                  <a:srgbClr val="36544F"/>
                </a:solidFill>
              </a:rPr>
              <a:t>applications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Both </a:t>
            </a:r>
            <a:r>
              <a:rPr lang="de-DE" b="0" dirty="0" err="1">
                <a:solidFill>
                  <a:srgbClr val="36544F"/>
                </a:solidFill>
              </a:rPr>
              <a:t>Next.js</a:t>
            </a:r>
            <a:r>
              <a:rPr lang="de-DE" b="0" dirty="0">
                <a:solidFill>
                  <a:srgbClr val="36544F"/>
                </a:solidFill>
              </a:rPr>
              <a:t> and React </a:t>
            </a:r>
            <a:r>
              <a:rPr lang="de-DE" b="0" dirty="0" err="1">
                <a:solidFill>
                  <a:srgbClr val="36544F"/>
                </a:solidFill>
              </a:rPr>
              <a:t>are</a:t>
            </a:r>
            <a:r>
              <a:rPr lang="de-DE" b="0" dirty="0">
                <a:solidFill>
                  <a:srgbClr val="36544F"/>
                </a:solidFill>
              </a:rPr>
              <a:t> also </a:t>
            </a:r>
            <a:r>
              <a:rPr lang="de-DE" b="0" dirty="0" err="1">
                <a:solidFill>
                  <a:srgbClr val="36544F"/>
                </a:solidFill>
              </a:rPr>
              <a:t>running</a:t>
            </a:r>
            <a:r>
              <a:rPr lang="de-DE" b="0" dirty="0">
                <a:solidFill>
                  <a:srgbClr val="36544F"/>
                </a:solidFill>
              </a:rPr>
              <a:t> in </a:t>
            </a:r>
            <a:r>
              <a:rPr lang="de-DE" b="0" dirty="0" err="1">
                <a:solidFill>
                  <a:srgbClr val="36544F"/>
                </a:solidFill>
              </a:rPr>
              <a:t>the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browser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915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C8EEA9-6630-D256-5655-6656D6B674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920D98-9C50-80AD-4C4D-9A6E7EE52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example</a:t>
            </a:r>
            <a:r>
              <a:rPr lang="de-DE" dirty="0"/>
              <a:t>...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BEFFECB-E7F5-5397-AE50-019B3859D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9042" y="168006"/>
            <a:ext cx="3205915" cy="386541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0EAC2D5B-5AB3-C6A3-EBAB-B4562601C14D}"/>
              </a:ext>
            </a:extLst>
          </p:cNvPr>
          <p:cNvSpPr txBox="1"/>
          <p:nvPr/>
        </p:nvSpPr>
        <p:spPr>
          <a:xfrm>
            <a:off x="4091152" y="4033423"/>
            <a:ext cx="2186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1778B8"/>
                </a:solidFill>
              </a:rPr>
              <a:t>http://localhost:8110</a:t>
            </a:r>
          </a:p>
        </p:txBody>
      </p:sp>
    </p:spTree>
    <p:extLst>
      <p:ext uri="{BB962C8B-B14F-4D97-AF65-F5344CB8AC3E}">
        <p14:creationId xmlns:p14="http://schemas.microsoft.com/office/powerpoint/2010/main" val="7242826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03C6E1-14BB-EAC6-DB0F-5BD5C4086F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5F48F9A-D19A-B6B1-5B06-865C816CD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274C4AE-24FA-B121-BF27-29646E2DE541}"/>
              </a:ext>
            </a:extLst>
          </p:cNvPr>
          <p:cNvSpPr txBox="1"/>
          <p:nvPr/>
        </p:nvSpPr>
        <p:spPr>
          <a:xfrm>
            <a:off x="0" y="300277"/>
            <a:ext cx="9143999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15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👩‍🍳</a:t>
            </a:r>
            <a:endParaRPr lang="de-DE" sz="72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3C9A4B5-AC33-EDAC-6AA8-D15BDC7E4A69}"/>
              </a:ext>
            </a:extLst>
          </p:cNvPr>
          <p:cNvSpPr/>
          <p:nvPr/>
        </p:nvSpPr>
        <p:spPr>
          <a:xfrm>
            <a:off x="857252" y="2571750"/>
            <a:ext cx="7429499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5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Demo</a:t>
            </a:r>
            <a:endParaRPr lang="de-DE" sz="110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337356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C9C029-FED1-BF72-8EB9-DCB6101A18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61F4FE-309D-337E-745A-C406790D7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CFE854B-C1A9-98FB-A8A7-07FE2DA3EBF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 Components #1</a:t>
            </a:r>
          </a:p>
          <a:p>
            <a:pPr lvl="1">
              <a:lnSpc>
                <a:spcPct val="130000"/>
              </a:lnSpc>
            </a:pPr>
            <a:r>
              <a:rPr lang="de-DE" sz="1600" dirty="0"/>
              <a:t>/</a:t>
            </a:r>
            <a:r>
              <a:rPr lang="de-DE" sz="1600" dirty="0" err="1"/>
              <a:t>recipes</a:t>
            </a:r>
            <a:r>
              <a:rPr lang="de-DE" sz="1600" dirty="0"/>
              <a:t> </a:t>
            </a:r>
            <a:r>
              <a:rPr lang="de-DE" sz="1600" dirty="0" err="1"/>
              <a:t>with</a:t>
            </a:r>
            <a:r>
              <a:rPr lang="de-DE" sz="1600" dirty="0"/>
              <a:t> </a:t>
            </a:r>
            <a:r>
              <a:rPr lang="de-DE" sz="1600" dirty="0" err="1"/>
              <a:t>fetchRecipes</a:t>
            </a:r>
            <a:endParaRPr lang="de-DE" sz="1600" dirty="0"/>
          </a:p>
          <a:p>
            <a:pPr lvl="1">
              <a:lnSpc>
                <a:spcPct val="130000"/>
              </a:lnSpc>
            </a:pPr>
            <a:r>
              <a:rPr lang="de-DE" sz="1600" dirty="0" err="1"/>
              <a:t>where</a:t>
            </a:r>
            <a:r>
              <a:rPr lang="de-DE" sz="1600" dirty="0"/>
              <a:t> </a:t>
            </a:r>
            <a:r>
              <a:rPr lang="de-DE" sz="1600" dirty="0" err="1"/>
              <a:t>is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component</a:t>
            </a:r>
            <a:r>
              <a:rPr lang="de-DE" sz="1600" dirty="0"/>
              <a:t> </a:t>
            </a:r>
            <a:r>
              <a:rPr lang="de-DE" sz="1600" dirty="0" err="1"/>
              <a:t>rendered</a:t>
            </a:r>
            <a:r>
              <a:rPr lang="de-DE" sz="1600" dirty="0"/>
              <a:t>?</a:t>
            </a:r>
          </a:p>
          <a:p>
            <a:pPr lvl="2">
              <a:lnSpc>
                <a:spcPct val="130000"/>
              </a:lnSpc>
            </a:pPr>
            <a:r>
              <a:rPr lang="de-DE" sz="1600" dirty="0" err="1"/>
              <a:t>Console.log</a:t>
            </a:r>
            <a:endParaRPr lang="de-DE" sz="1600" dirty="0"/>
          </a:p>
          <a:p>
            <a:pPr lvl="2">
              <a:lnSpc>
                <a:spcPct val="130000"/>
              </a:lnSpc>
            </a:pPr>
            <a:r>
              <a:rPr lang="de-DE" sz="1600" dirty="0"/>
              <a:t>React </a:t>
            </a:r>
            <a:r>
              <a:rPr lang="de-DE" sz="1600" dirty="0" err="1"/>
              <a:t>Dev</a:t>
            </a:r>
            <a:r>
              <a:rPr lang="de-DE" sz="1600" dirty="0"/>
              <a:t> Tools</a:t>
            </a:r>
          </a:p>
          <a:p>
            <a:pPr lvl="1">
              <a:lnSpc>
                <a:spcPct val="130000"/>
              </a:lnSpc>
            </a:pPr>
            <a:r>
              <a:rPr lang="de-DE" sz="1600" dirty="0" err="1"/>
              <a:t>how</a:t>
            </a:r>
            <a:r>
              <a:rPr lang="de-DE" sz="1600" dirty="0"/>
              <a:t> </a:t>
            </a:r>
            <a:r>
              <a:rPr lang="de-DE" sz="1600" dirty="0" err="1"/>
              <a:t>can</a:t>
            </a:r>
            <a:r>
              <a:rPr lang="de-DE" sz="1600" dirty="0"/>
              <a:t> </a:t>
            </a:r>
            <a:r>
              <a:rPr lang="de-DE" sz="1600" dirty="0" err="1"/>
              <a:t>we</a:t>
            </a:r>
            <a:r>
              <a:rPr lang="de-DE" sz="1600" dirty="0"/>
              <a:t> </a:t>
            </a:r>
            <a:r>
              <a:rPr lang="de-DE" sz="1600" dirty="0" err="1"/>
              <a:t>order</a:t>
            </a:r>
            <a:r>
              <a:rPr lang="de-DE" sz="1600" dirty="0"/>
              <a:t> and </a:t>
            </a:r>
            <a:r>
              <a:rPr lang="de-DE" sz="1600" dirty="0" err="1"/>
              <a:t>filter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list</a:t>
            </a:r>
            <a:r>
              <a:rPr lang="de-DE" sz="1600" dirty="0"/>
              <a:t>? </a:t>
            </a:r>
            <a:r>
              <a:rPr lang="de-DE" sz="1600" dirty="0" err="1"/>
              <a:t>we</a:t>
            </a:r>
            <a:r>
              <a:rPr lang="de-DE" sz="1600" dirty="0"/>
              <a:t> do not </a:t>
            </a:r>
            <a:r>
              <a:rPr lang="de-DE" sz="1600" dirty="0" err="1"/>
              <a:t>have</a:t>
            </a:r>
            <a:r>
              <a:rPr lang="de-DE" sz="1600" dirty="0"/>
              <a:t> </a:t>
            </a:r>
            <a:r>
              <a:rPr lang="de-DE" sz="1600" dirty="0" err="1"/>
              <a:t>state</a:t>
            </a:r>
            <a:r>
              <a:rPr lang="de-DE" sz="1600" dirty="0"/>
              <a:t> </a:t>
            </a:r>
            <a:r>
              <a:rPr lang="de-DE" sz="1600" dirty="0" err="1"/>
              <a:t>here</a:t>
            </a:r>
            <a:r>
              <a:rPr lang="de-DE" sz="1600" dirty="0"/>
              <a:t>!</a:t>
            </a:r>
          </a:p>
          <a:p>
            <a:pPr lvl="1">
              <a:lnSpc>
                <a:spcPct val="130000"/>
              </a:lnSpc>
            </a:pPr>
            <a:r>
              <a:rPr lang="de-DE" sz="1600" dirty="0" err="1"/>
              <a:t>what</a:t>
            </a:r>
            <a:r>
              <a:rPr lang="de-DE" sz="1600" dirty="0"/>
              <a:t> </a:t>
            </a:r>
            <a:r>
              <a:rPr lang="de-DE" sz="1600" dirty="0" err="1"/>
              <a:t>is</a:t>
            </a:r>
            <a:r>
              <a:rPr lang="de-DE" sz="1600" dirty="0"/>
              <a:t> </a:t>
            </a:r>
            <a:r>
              <a:rPr lang="de-DE" sz="1600" dirty="0" err="1"/>
              <a:t>refetched</a:t>
            </a:r>
            <a:r>
              <a:rPr lang="de-DE" sz="1600" dirty="0"/>
              <a:t> </a:t>
            </a:r>
            <a:r>
              <a:rPr lang="de-DE" sz="1600" dirty="0" err="1"/>
              <a:t>when</a:t>
            </a:r>
            <a:r>
              <a:rPr lang="de-DE" sz="1600" dirty="0"/>
              <a:t> </a:t>
            </a:r>
            <a:r>
              <a:rPr lang="de-DE" sz="1600" dirty="0" err="1"/>
              <a:t>we</a:t>
            </a:r>
            <a:r>
              <a:rPr lang="de-DE" sz="1600" dirty="0"/>
              <a:t> </a:t>
            </a:r>
            <a:r>
              <a:rPr lang="de-DE" sz="1600" dirty="0" err="1"/>
              <a:t>re</a:t>
            </a:r>
            <a:r>
              <a:rPr lang="de-DE" sz="1600" dirty="0"/>
              <a:t>-order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list</a:t>
            </a:r>
            <a:r>
              <a:rPr lang="de-DE" sz="1600" dirty="0"/>
              <a:t>? -&gt; Network </a:t>
            </a:r>
            <a:r>
              <a:rPr lang="de-DE" sz="1600" dirty="0" err="1"/>
              <a:t>tab</a:t>
            </a:r>
            <a:r>
              <a:rPr lang="de-DE" sz="1600" dirty="0"/>
              <a:t>!</a:t>
            </a:r>
          </a:p>
          <a:p>
            <a:pPr lvl="1">
              <a:lnSpc>
                <a:spcPct val="130000"/>
              </a:lnSpc>
            </a:pPr>
            <a:r>
              <a:rPr lang="de-DE" sz="1600" dirty="0" err="1"/>
              <a:t>what</a:t>
            </a:r>
            <a:r>
              <a:rPr lang="de-DE" sz="1600" dirty="0"/>
              <a:t> </a:t>
            </a:r>
            <a:r>
              <a:rPr lang="de-DE" sz="1600" dirty="0" err="1"/>
              <a:t>is</a:t>
            </a:r>
            <a:r>
              <a:rPr lang="de-DE" sz="1600" dirty="0"/>
              <a:t> </a:t>
            </a:r>
            <a:r>
              <a:rPr lang="de-DE" sz="1600" dirty="0" err="1"/>
              <a:t>fetched</a:t>
            </a:r>
            <a:r>
              <a:rPr lang="de-DE" sz="1600" dirty="0"/>
              <a:t> </a:t>
            </a:r>
            <a:r>
              <a:rPr lang="de-DE" sz="1600" dirty="0" err="1"/>
              <a:t>when</a:t>
            </a:r>
            <a:r>
              <a:rPr lang="de-DE" sz="1600" dirty="0"/>
              <a:t> </a:t>
            </a:r>
            <a:r>
              <a:rPr lang="de-DE" sz="1600" dirty="0" err="1"/>
              <a:t>we</a:t>
            </a:r>
            <a:r>
              <a:rPr lang="de-DE" sz="1600" dirty="0"/>
              <a:t> </a:t>
            </a:r>
            <a:r>
              <a:rPr lang="de-DE" sz="1600" dirty="0" err="1"/>
              <a:t>re-load</a:t>
            </a:r>
            <a:r>
              <a:rPr lang="de-DE" sz="1600" dirty="0"/>
              <a:t> </a:t>
            </a:r>
            <a:r>
              <a:rPr lang="de-DE" sz="1600" dirty="0" err="1"/>
              <a:t>the</a:t>
            </a:r>
            <a:r>
              <a:rPr lang="de-DE" sz="1600" dirty="0"/>
              <a:t> </a:t>
            </a:r>
            <a:r>
              <a:rPr lang="de-DE" sz="1600" dirty="0" err="1"/>
              <a:t>page</a:t>
            </a:r>
            <a:r>
              <a:rPr lang="de-DE" sz="1600" dirty="0"/>
              <a:t> -&gt; Network </a:t>
            </a:r>
            <a:r>
              <a:rPr lang="de-DE" sz="1600" dirty="0" err="1"/>
              <a:t>tab</a:t>
            </a:r>
            <a:r>
              <a:rPr lang="de-DE" sz="1600" dirty="0"/>
              <a:t>!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391088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6BBD15-3C74-D230-B4DF-4E5FEDA9B9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01B561-9CF5-BD97-9901-ECE550F4F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1EEF9CB-B17C-C71B-3A22-94C14905C99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Next.js</a:t>
            </a:r>
            <a:r>
              <a:rPr lang="de-DE" dirty="0"/>
              <a:t>: Layout </a:t>
            </a:r>
            <a:r>
              <a:rPr lang="de-DE" dirty="0" err="1"/>
              <a:t>component</a:t>
            </a:r>
            <a:endParaRPr lang="de-DE" dirty="0"/>
          </a:p>
          <a:p>
            <a:pPr lvl="1">
              <a:lnSpc>
                <a:spcPct val="130000"/>
              </a:lnSpc>
            </a:pPr>
            <a:r>
              <a:rPr lang="de-DE" dirty="0"/>
              <a:t>/recipe/</a:t>
            </a:r>
            <a:r>
              <a:rPr lang="de-DE" dirty="0" err="1"/>
              <a:t>layout.tsx</a:t>
            </a:r>
            <a:r>
              <a:rPr lang="de-DE" dirty="0"/>
              <a:t>   </a:t>
            </a:r>
            <a:r>
              <a:rPr lang="de-DE" dirty="0">
                <a:latin typeface="Courier New" panose="02070309020205020404" pitchFamily="49" charset="0"/>
                <a:cs typeface="Courier New" panose="02070309020205020404" pitchFamily="49" charset="0"/>
              </a:rPr>
              <a:t>la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Look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timer</a:t>
            </a:r>
            <a:r>
              <a:rPr lang="de-DE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5864433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3287E9-4C7B-8D45-B95F-CF7A30D4E7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DF8E2C-F1EA-912A-DDD2-ACD827FD5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1EDD962-1123-0372-9B0A-C45649EBD68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 Components #2: Suspense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/recipe/[</a:t>
            </a:r>
            <a:r>
              <a:rPr lang="de-DE" dirty="0" err="1"/>
              <a:t>recipeId</a:t>
            </a:r>
            <a:r>
              <a:rPr lang="de-DE" dirty="0"/>
              <a:t>]/</a:t>
            </a:r>
            <a:r>
              <a:rPr lang="de-DE" dirty="0" err="1"/>
              <a:t>page.tsx</a:t>
            </a:r>
            <a:r>
              <a:rPr lang="de-DE" dirty="0"/>
              <a:t>.   </a:t>
            </a:r>
            <a:r>
              <a:rPr lang="de-DE" dirty="0">
                <a:latin typeface="Courier New" panose="02070309020205020404" pitchFamily="49" charset="0"/>
                <a:cs typeface="Courier New" panose="02070309020205020404" pitchFamily="49" charset="0"/>
              </a:rPr>
              <a:t>rp</a:t>
            </a:r>
          </a:p>
          <a:p>
            <a:pPr lvl="1">
              <a:lnSpc>
                <a:spcPct val="130000"/>
              </a:lnSpc>
            </a:pPr>
            <a:r>
              <a:rPr lang="de-DE" dirty="0" err="1"/>
              <a:t>notFound</a:t>
            </a:r>
            <a:endParaRPr lang="de-DE" dirty="0"/>
          </a:p>
          <a:p>
            <a:pPr lvl="1">
              <a:lnSpc>
                <a:spcPct val="130000"/>
              </a:lnSpc>
            </a:pPr>
            <a:r>
              <a:rPr lang="de-DE" dirty="0" err="1"/>
              <a:t>slow_down</a:t>
            </a:r>
            <a:r>
              <a:rPr lang="de-DE" dirty="0"/>
              <a:t> in demo-</a:t>
            </a:r>
            <a:r>
              <a:rPr lang="de-DE" dirty="0" err="1"/>
              <a:t>config.ts</a:t>
            </a:r>
            <a:endParaRPr lang="de-DE" dirty="0"/>
          </a:p>
          <a:p>
            <a:pPr lvl="1">
              <a:lnSpc>
                <a:spcPct val="130000"/>
              </a:lnSpc>
            </a:pPr>
            <a:r>
              <a:rPr lang="de-DE" dirty="0"/>
              <a:t>Add </a:t>
            </a:r>
            <a:r>
              <a:rPr lang="de-DE" dirty="0" err="1"/>
              <a:t>loading.tsx</a:t>
            </a:r>
            <a:endParaRPr lang="de-DE" dirty="0"/>
          </a:p>
          <a:p>
            <a:pPr lvl="1">
              <a:lnSpc>
                <a:spcPct val="1300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34096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FDD919-4BA8-2782-D12D-C0AACB45E5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785D1E-9646-1CC9-D6E3-7BE084588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3B599D-4ABE-3692-E4B4-6E19C946659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 Components #2: </a:t>
            </a:r>
            <a:r>
              <a:rPr lang="de-DE" dirty="0" err="1"/>
              <a:t>Avoid</a:t>
            </a:r>
            <a:r>
              <a:rPr lang="de-DE" dirty="0"/>
              <a:t> </a:t>
            </a:r>
            <a:r>
              <a:rPr lang="de-DE" dirty="0" err="1"/>
              <a:t>waterfalls</a:t>
            </a:r>
            <a:endParaRPr lang="de-DE" dirty="0"/>
          </a:p>
          <a:p>
            <a:pPr lvl="1">
              <a:lnSpc>
                <a:spcPct val="130000"/>
              </a:lnSpc>
            </a:pPr>
            <a:r>
              <a:rPr lang="de-DE" dirty="0"/>
              <a:t>In </a:t>
            </a:r>
            <a:r>
              <a:rPr lang="de-DE" dirty="0" err="1"/>
              <a:t>RecipePageContent</a:t>
            </a:r>
            <a:r>
              <a:rPr lang="de-DE" dirty="0"/>
              <a:t>, Feedbacks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fetched</a:t>
            </a:r>
            <a:endParaRPr lang="de-DE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>
              <a:lnSpc>
                <a:spcPct val="130000"/>
              </a:lnSpc>
            </a:pPr>
            <a:r>
              <a:rPr lang="de-DE" dirty="0" err="1"/>
              <a:t>slowdown_feedback</a:t>
            </a:r>
            <a:endParaRPr lang="de-DE" dirty="0"/>
          </a:p>
          <a:p>
            <a:pPr lvl="1">
              <a:lnSpc>
                <a:spcPct val="130000"/>
              </a:lnSpc>
            </a:pPr>
            <a:r>
              <a:rPr lang="de-DE" dirty="0"/>
              <a:t>Add Suspense Boundary</a:t>
            </a:r>
          </a:p>
          <a:p>
            <a:pPr lvl="1">
              <a:lnSpc>
                <a:spcPct val="130000"/>
              </a:lnSpc>
            </a:pPr>
            <a:r>
              <a:rPr lang="de-DE" dirty="0" err="1"/>
              <a:t>What</a:t>
            </a:r>
            <a:r>
              <a:rPr lang="de-DE" dirty="0"/>
              <a:t> do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: Request </a:t>
            </a:r>
            <a:r>
              <a:rPr lang="de-DE" dirty="0" err="1"/>
              <a:t>takes</a:t>
            </a:r>
            <a:r>
              <a:rPr lang="de-DE" dirty="0"/>
              <a:t> Recipe-Request + Feedback-Request</a:t>
            </a:r>
          </a:p>
          <a:p>
            <a:pPr lvl="1">
              <a:lnSpc>
                <a:spcPct val="1300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26399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787F9B-A7E9-40E4-EDAD-0A894BBF7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6DB4EE-61CA-AD55-745A-8A013CB1CA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6F8062-865C-F465-4CD9-61C5BD13F04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 Components #2: </a:t>
            </a:r>
            <a:r>
              <a:rPr lang="de-DE" dirty="0" err="1"/>
              <a:t>Avoid</a:t>
            </a:r>
            <a:r>
              <a:rPr lang="de-DE" dirty="0"/>
              <a:t> </a:t>
            </a:r>
            <a:r>
              <a:rPr lang="de-DE" dirty="0" err="1"/>
              <a:t>waterfalls</a:t>
            </a:r>
            <a:endParaRPr lang="de-DE" dirty="0"/>
          </a:p>
          <a:p>
            <a:pPr lvl="1">
              <a:lnSpc>
                <a:spcPct val="130000"/>
              </a:lnSpc>
            </a:pPr>
            <a:r>
              <a:rPr lang="de-DE" dirty="0"/>
              <a:t>Move </a:t>
            </a:r>
            <a:r>
              <a:rPr lang="de-DE" dirty="0" err="1"/>
              <a:t>fetchFeedback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[</a:t>
            </a:r>
            <a:r>
              <a:rPr lang="de-DE" dirty="0" err="1"/>
              <a:t>recipeId</a:t>
            </a:r>
            <a:r>
              <a:rPr lang="de-DE" dirty="0"/>
              <a:t>]/</a:t>
            </a:r>
            <a:r>
              <a:rPr lang="de-DE" dirty="0" err="1"/>
              <a:t>index.tsx</a:t>
            </a:r>
            <a:endParaRPr lang="de-DE" dirty="0"/>
          </a:p>
          <a:p>
            <a:pPr lvl="1">
              <a:lnSpc>
                <a:spcPct val="130000"/>
              </a:lnSpc>
            </a:pPr>
            <a:r>
              <a:rPr lang="de-DE" dirty="0"/>
              <a:t>Pass </a:t>
            </a:r>
            <a:r>
              <a:rPr lang="de-DE" dirty="0" err="1"/>
              <a:t>feedbackPromise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RecipePageContent</a:t>
            </a:r>
            <a:endParaRPr lang="de-DE" dirty="0"/>
          </a:p>
          <a:p>
            <a:pPr lvl="1">
              <a:lnSpc>
                <a:spcPct val="130000"/>
              </a:lnSpc>
            </a:pPr>
            <a:r>
              <a:rPr lang="de-DE" dirty="0" err="1"/>
              <a:t>Adjust</a:t>
            </a:r>
            <a:r>
              <a:rPr lang="de-DE" dirty="0"/>
              <a:t> &lt;</a:t>
            </a:r>
            <a:r>
              <a:rPr lang="de-DE" dirty="0" err="1"/>
              <a:t>FeedbackList</a:t>
            </a:r>
            <a:r>
              <a:rPr lang="de-DE" dirty="0"/>
              <a:t> ...&gt; in </a:t>
            </a:r>
            <a:r>
              <a:rPr lang="de-DE" dirty="0" err="1"/>
              <a:t>RecipePageContent</a:t>
            </a:r>
            <a:endParaRPr lang="de-DE" dirty="0"/>
          </a:p>
          <a:p>
            <a:pPr lvl="1">
              <a:lnSpc>
                <a:spcPct val="130000"/>
              </a:lnSpc>
            </a:pPr>
            <a:r>
              <a:rPr lang="de-DE" dirty="0" err="1"/>
              <a:t>Adjust</a:t>
            </a:r>
            <a:r>
              <a:rPr lang="de-DE" dirty="0"/>
              <a:t> </a:t>
            </a:r>
            <a:r>
              <a:rPr lang="de-DE" dirty="0" err="1"/>
              <a:t>FeedbackList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await</a:t>
            </a:r>
            <a:r>
              <a:rPr lang="de-DE" dirty="0"/>
              <a:t> </a:t>
            </a:r>
            <a:r>
              <a:rPr lang="de-DE" dirty="0" err="1"/>
              <a:t>promise</a:t>
            </a:r>
            <a:endParaRPr lang="de-DE" dirty="0"/>
          </a:p>
          <a:p>
            <a:pPr lvl="1">
              <a:lnSpc>
                <a:spcPct val="1300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55647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CB0622-BD72-C850-6319-1D3BE0B2CF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7ED61A-B31B-E0C7-422F-5BC14CE68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A9B4AB-01F2-11A5-6EDF-578E0CCBA0B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 Actions: A </a:t>
            </a:r>
            <a:r>
              <a:rPr lang="de-DE" dirty="0" err="1"/>
              <a:t>very</a:t>
            </a:r>
            <a:r>
              <a:rPr lang="de-DE" dirty="0"/>
              <a:t> simple form</a:t>
            </a:r>
          </a:p>
          <a:p>
            <a:pPr lvl="1">
              <a:lnSpc>
                <a:spcPct val="130000"/>
              </a:lnSpc>
            </a:pPr>
            <a:r>
              <a:rPr lang="de-DE" dirty="0" err="1"/>
              <a:t>LikeWidget</a:t>
            </a:r>
            <a:r>
              <a:rPr lang="de-DE" dirty="0"/>
              <a:t> "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server</a:t>
            </a:r>
            <a:r>
              <a:rPr lang="de-DE" dirty="0"/>
              <a:t>"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This </a:t>
            </a:r>
            <a:r>
              <a:rPr lang="de-DE" dirty="0" err="1"/>
              <a:t>works</a:t>
            </a:r>
            <a:r>
              <a:rPr lang="de-DE" dirty="0"/>
              <a:t> </a:t>
            </a:r>
            <a:r>
              <a:rPr lang="de-DE" dirty="0" err="1"/>
              <a:t>without</a:t>
            </a:r>
            <a:r>
              <a:rPr lang="de-DE" dirty="0"/>
              <a:t> JavaScript!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Note: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React 19 Hooks </a:t>
            </a:r>
            <a:r>
              <a:rPr lang="de-DE" dirty="0" err="1"/>
              <a:t>useActionState</a:t>
            </a:r>
            <a:r>
              <a:rPr lang="de-DE" dirty="0"/>
              <a:t>, </a:t>
            </a:r>
            <a:r>
              <a:rPr lang="de-DE" dirty="0" err="1"/>
              <a:t>useFormStatus</a:t>
            </a:r>
            <a:r>
              <a:rPr lang="de-DE" dirty="0"/>
              <a:t>, </a:t>
            </a:r>
            <a:r>
              <a:rPr lang="de-DE" dirty="0" err="1"/>
              <a:t>useOptimistic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could</a:t>
            </a:r>
            <a:r>
              <a:rPr lang="de-DE" dirty="0"/>
              <a:t> also </a:t>
            </a:r>
            <a:r>
              <a:rPr lang="de-DE" dirty="0" err="1"/>
              <a:t>build</a:t>
            </a:r>
            <a:r>
              <a:rPr lang="de-DE" dirty="0"/>
              <a:t> "real" </a:t>
            </a:r>
            <a:r>
              <a:rPr lang="de-DE" dirty="0" err="1"/>
              <a:t>forms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progressively</a:t>
            </a:r>
            <a:r>
              <a:rPr lang="de-DE" dirty="0"/>
              <a:t> </a:t>
            </a:r>
            <a:r>
              <a:rPr lang="de-DE" dirty="0" err="1"/>
              <a:t>enhanced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66397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2C2026-3D0B-E8CE-BDF1-86111B0A8C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CC0138-4C71-BBC1-4185-E53D55A7A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A6B3F67-222E-11C7-2340-BDDF029C2E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Client Components: </a:t>
            </a: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JavaScript in </a:t>
            </a:r>
            <a:r>
              <a:rPr lang="de-DE" dirty="0" err="1"/>
              <a:t>the</a:t>
            </a:r>
            <a:r>
              <a:rPr lang="de-DE" dirty="0"/>
              <a:t> Browser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Show </a:t>
            </a:r>
            <a:r>
              <a:rPr lang="de-DE" dirty="0" err="1"/>
              <a:t>desired</a:t>
            </a:r>
            <a:r>
              <a:rPr lang="de-DE" dirty="0"/>
              <a:t> </a:t>
            </a:r>
            <a:r>
              <a:rPr lang="de-DE" dirty="0" err="1"/>
              <a:t>result</a:t>
            </a:r>
            <a:r>
              <a:rPr lang="de-DE" dirty="0"/>
              <a:t> in </a:t>
            </a:r>
            <a:r>
              <a:rPr lang="de-DE" dirty="0" err="1"/>
              <a:t>working</a:t>
            </a:r>
            <a:r>
              <a:rPr lang="de-DE" dirty="0"/>
              <a:t> </a:t>
            </a:r>
            <a:r>
              <a:rPr lang="de-DE" dirty="0" err="1"/>
              <a:t>application</a:t>
            </a:r>
            <a:endParaRPr lang="de-DE" dirty="0"/>
          </a:p>
          <a:p>
            <a:pPr lvl="1">
              <a:lnSpc>
                <a:spcPct val="130000"/>
              </a:lnSpc>
            </a:pPr>
            <a:r>
              <a:rPr lang="de-DE" dirty="0" err="1"/>
              <a:t>RecipePageContent</a:t>
            </a:r>
            <a:r>
              <a:rPr lang="de-DE" dirty="0"/>
              <a:t>: </a:t>
            </a:r>
            <a:r>
              <a:rPr lang="de-DE" dirty="0" err="1"/>
              <a:t>replace</a:t>
            </a:r>
            <a:r>
              <a:rPr lang="de-DE" dirty="0"/>
              <a:t> </a:t>
            </a:r>
            <a:r>
              <a:rPr lang="de-DE" dirty="0" err="1"/>
              <a:t>IngredientsSection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ConfigurableIS</a:t>
            </a:r>
            <a:endParaRPr lang="de-DE" dirty="0"/>
          </a:p>
          <a:p>
            <a:pPr lvl="1">
              <a:lnSpc>
                <a:spcPct val="130000"/>
              </a:lnSpc>
            </a:pPr>
            <a:r>
              <a:rPr lang="de-DE" dirty="0"/>
              <a:t>Note:</a:t>
            </a:r>
          </a:p>
          <a:p>
            <a:pPr lvl="2">
              <a:lnSpc>
                <a:spcPct val="130000"/>
              </a:lnSpc>
            </a:pPr>
            <a:r>
              <a:rPr lang="de-DE" sz="1800" dirty="0" err="1"/>
              <a:t>we</a:t>
            </a:r>
            <a:r>
              <a:rPr lang="de-DE" sz="1800" dirty="0"/>
              <a:t> pass </a:t>
            </a:r>
            <a:r>
              <a:rPr lang="de-DE" sz="1800" dirty="0" err="1"/>
              <a:t>props</a:t>
            </a:r>
            <a:r>
              <a:rPr lang="de-DE" sz="1800" dirty="0"/>
              <a:t> "</a:t>
            </a:r>
            <a:r>
              <a:rPr lang="de-DE" sz="1800" dirty="0" err="1"/>
              <a:t>as</a:t>
            </a:r>
            <a:r>
              <a:rPr lang="de-DE" sz="1800" dirty="0"/>
              <a:t> normal" </a:t>
            </a:r>
            <a:r>
              <a:rPr lang="de-DE" sz="1800" dirty="0" err="1"/>
              <a:t>from</a:t>
            </a:r>
            <a:r>
              <a:rPr lang="de-DE" sz="1800" dirty="0"/>
              <a:t> </a:t>
            </a:r>
            <a:r>
              <a:rPr lang="de-DE" sz="1800" dirty="0" err="1"/>
              <a:t>server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client</a:t>
            </a:r>
            <a:r>
              <a:rPr lang="de-DE" sz="1800" dirty="0"/>
              <a:t> </a:t>
            </a:r>
            <a:r>
              <a:rPr lang="de-DE" sz="1800" dirty="0" err="1"/>
              <a:t>components</a:t>
            </a:r>
            <a:endParaRPr lang="de-DE" sz="1800" dirty="0"/>
          </a:p>
          <a:p>
            <a:pPr lvl="2">
              <a:lnSpc>
                <a:spcPct val="130000"/>
              </a:lnSpc>
            </a:pPr>
            <a:r>
              <a:rPr lang="de-DE" sz="1800" dirty="0" err="1"/>
              <a:t>that</a:t>
            </a:r>
            <a:r>
              <a:rPr lang="de-DE" sz="1800" dirty="0"/>
              <a:t> </a:t>
            </a:r>
            <a:r>
              <a:rPr lang="de-DE" sz="1800" dirty="0" err="1"/>
              <a:t>even</a:t>
            </a:r>
            <a:r>
              <a:rPr lang="de-DE" sz="1800" dirty="0"/>
              <a:t> </a:t>
            </a:r>
            <a:r>
              <a:rPr lang="de-DE" sz="1800" dirty="0" err="1"/>
              <a:t>works</a:t>
            </a:r>
            <a:r>
              <a:rPr lang="de-DE" sz="1800" dirty="0"/>
              <a:t> </a:t>
            </a:r>
            <a:r>
              <a:rPr lang="de-DE" sz="1800" dirty="0" err="1"/>
              <a:t>for</a:t>
            </a:r>
            <a:r>
              <a:rPr lang="de-DE" sz="1800" dirty="0"/>
              <a:t> </a:t>
            </a:r>
            <a:r>
              <a:rPr lang="de-DE" sz="1800" dirty="0" err="1"/>
              <a:t>promises</a:t>
            </a:r>
            <a:r>
              <a:rPr lang="de-DE" sz="1800" dirty="0"/>
              <a:t>!</a:t>
            </a:r>
          </a:p>
          <a:p>
            <a:pPr lvl="2">
              <a:lnSpc>
                <a:spcPct val="130000"/>
              </a:lnSpc>
            </a:pPr>
            <a:r>
              <a:rPr lang="de-DE" sz="1800" dirty="0" err="1"/>
              <a:t>we</a:t>
            </a:r>
            <a:r>
              <a:rPr lang="de-DE" sz="1800" dirty="0"/>
              <a:t> </a:t>
            </a:r>
            <a:r>
              <a:rPr lang="de-DE" sz="1800" dirty="0" err="1"/>
              <a:t>can</a:t>
            </a:r>
            <a:r>
              <a:rPr lang="de-DE" sz="1800" dirty="0"/>
              <a:t> </a:t>
            </a:r>
            <a:r>
              <a:rPr lang="de-DE" sz="1800" dirty="0" err="1"/>
              <a:t>use</a:t>
            </a:r>
            <a:r>
              <a:rPr lang="de-DE" sz="1800" dirty="0"/>
              <a:t> Server </a:t>
            </a:r>
            <a:r>
              <a:rPr lang="de-DE" sz="1800" dirty="0" err="1"/>
              <a:t>Functions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execute</a:t>
            </a:r>
            <a:r>
              <a:rPr lang="de-DE" sz="1800" dirty="0"/>
              <a:t> code on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server</a:t>
            </a:r>
            <a:r>
              <a:rPr lang="de-DE" sz="1800" dirty="0"/>
              <a:t> (</a:t>
            </a:r>
            <a:r>
              <a:rPr lang="de-DE" sz="1800" dirty="0" err="1"/>
              <a:t>no</a:t>
            </a:r>
            <a:r>
              <a:rPr lang="de-DE" sz="1800" dirty="0"/>
              <a:t> </a:t>
            </a:r>
            <a:r>
              <a:rPr lang="de-DE" sz="1800" dirty="0" err="1"/>
              <a:t>endpoint</a:t>
            </a:r>
            <a:r>
              <a:rPr lang="de-DE" sz="1800" dirty="0"/>
              <a:t> </a:t>
            </a:r>
            <a:r>
              <a:rPr lang="de-DE" sz="1800" dirty="0" err="1"/>
              <a:t>required</a:t>
            </a:r>
            <a:r>
              <a:rPr lang="de-DE" sz="1800" dirty="0"/>
              <a:t>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74853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988645"/>
            <a:ext cx="911336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Thank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you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very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much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!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002002A-B26E-D3F9-6373-176053177AEF}"/>
              </a:ext>
            </a:extLst>
          </p:cNvPr>
          <p:cNvSpPr/>
          <p:nvPr/>
        </p:nvSpPr>
        <p:spPr>
          <a:xfrm>
            <a:off x="777834" y="2571750"/>
            <a:ext cx="5940769" cy="150985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Slides &amp; Code: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</a:t>
            </a:r>
            <a:r>
              <a:rPr lang="de-DE" sz="2000" b="1" dirty="0" err="1">
                <a:solidFill>
                  <a:srgbClr val="1778B8"/>
                </a:solidFill>
              </a:rPr>
              <a:t>ijs-nextjs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Questions and </a:t>
            </a:r>
            <a:r>
              <a:rPr lang="de-DE" b="1" dirty="0" err="1">
                <a:solidFill>
                  <a:srgbClr val="36544F"/>
                </a:solidFill>
              </a:rPr>
              <a:t>contact</a:t>
            </a:r>
            <a:r>
              <a:rPr lang="de-DE" b="1" dirty="0">
                <a:solidFill>
                  <a:srgbClr val="36544F"/>
                </a:solidFill>
              </a:rPr>
              <a:t>:</a:t>
            </a:r>
          </a:p>
          <a:p>
            <a:pPr algn="ctr">
              <a:lnSpc>
                <a:spcPct val="130000"/>
              </a:lnSpc>
            </a:pPr>
            <a:r>
              <a:rPr lang="de-DE" b="1" dirty="0" err="1">
                <a:solidFill>
                  <a:srgbClr val="1778B8"/>
                </a:solidFill>
              </a:rPr>
              <a:t>nils@nilshartmann.net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1778B8"/>
                </a:solidFill>
              </a:rPr>
              <a:t>https://</a:t>
            </a:r>
            <a:r>
              <a:rPr lang="de-DE" b="1" dirty="0" err="1">
                <a:solidFill>
                  <a:srgbClr val="1778B8"/>
                </a:solidFill>
              </a:rPr>
              <a:t>nilshartmann.net</a:t>
            </a:r>
            <a:r>
              <a:rPr lang="de-DE" b="1" dirty="0">
                <a:solidFill>
                  <a:srgbClr val="1778B8"/>
                </a:solidFill>
              </a:rPr>
              <a:t>/</a:t>
            </a:r>
            <a:r>
              <a:rPr lang="de-DE" b="1" dirty="0" err="1">
                <a:solidFill>
                  <a:srgbClr val="1778B8"/>
                </a:solidFill>
              </a:rPr>
              <a:t>contact</a:t>
            </a:r>
            <a:endParaRPr lang="de-DE" b="1" dirty="0">
              <a:solidFill>
                <a:srgbClr val="1778B8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53C426D-3046-69A1-97A8-D734EFBA9F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8603" y="2584818"/>
            <a:ext cx="1488696" cy="148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76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example</a:t>
            </a:r>
            <a:r>
              <a:rPr lang="de-DE" dirty="0"/>
              <a:t>...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769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makes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sample </a:t>
            </a:r>
            <a:r>
              <a:rPr lang="de-DE" dirty="0" err="1"/>
              <a:t>application</a:t>
            </a:r>
            <a:r>
              <a:rPr lang="de-DE" dirty="0"/>
              <a:t>?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909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349484-8D19-F847-258B-F4DF174002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BD7E4C-3B7A-B761-FDF0-32BF99F05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example</a:t>
            </a:r>
            <a:r>
              <a:rPr lang="de-DE" dirty="0"/>
              <a:t>...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50B7AED-4A99-7807-5D62-54F89AD9A5B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426779"/>
            <a:ext cx="4049150" cy="3339693"/>
          </a:xfrm>
        </p:spPr>
        <p:txBody>
          <a:bodyPr/>
          <a:lstStyle/>
          <a:p>
            <a:r>
              <a:rPr lang="de-DE" sz="1800" b="0" dirty="0">
                <a:solidFill>
                  <a:srgbClr val="36544F"/>
                </a:solidFill>
              </a:rPr>
              <a:t>Lots </a:t>
            </a:r>
            <a:r>
              <a:rPr lang="de-DE" sz="1800" b="0" dirty="0" err="1">
                <a:solidFill>
                  <a:srgbClr val="36544F"/>
                </a:solidFill>
              </a:rPr>
              <a:t>of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food</a:t>
            </a:r>
            <a:r>
              <a:rPr lang="de-DE" sz="1800" b="0" dirty="0">
                <a:solidFill>
                  <a:srgbClr val="36544F"/>
                </a:solidFill>
              </a:rPr>
              <a:t> 😋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CC23669-DA6C-136A-E1A6-21F2F13D2E2B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769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makes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sample </a:t>
            </a:r>
            <a:r>
              <a:rPr lang="de-DE" dirty="0" err="1"/>
              <a:t>application</a:t>
            </a:r>
            <a:r>
              <a:rPr lang="de-DE" dirty="0"/>
              <a:t>?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5E7DDE3C-D477-8E96-6CD0-D72BD03680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048" b="64263"/>
          <a:stretch/>
        </p:blipFill>
        <p:spPr>
          <a:xfrm>
            <a:off x="3060775" y="1761797"/>
            <a:ext cx="2526361" cy="84345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639B43B-080E-7B37-7980-A7A451C95B7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9378" t="57041" r="3819" b="5003"/>
          <a:stretch/>
        </p:blipFill>
        <p:spPr>
          <a:xfrm>
            <a:off x="1066727" y="2668675"/>
            <a:ext cx="1480326" cy="1447467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86FC0FB2-581E-D86E-836B-08A4C9D3BF6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84" t="56858" r="51661" b="5187"/>
          <a:stretch/>
        </p:blipFill>
        <p:spPr>
          <a:xfrm>
            <a:off x="5518459" y="2959975"/>
            <a:ext cx="1481071" cy="1487871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E20B403-E0D2-5F3F-0164-48F2D54D9B6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79" t="17759" r="51142" b="43747"/>
          <a:stretch/>
        </p:blipFill>
        <p:spPr>
          <a:xfrm>
            <a:off x="3426210" y="3335674"/>
            <a:ext cx="1481071" cy="1488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783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314808-5A2F-BDC2-B2AC-4BF02E5AD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C4E252-80BF-D2EF-A108-AA6DF73DE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example</a:t>
            </a:r>
            <a:r>
              <a:rPr lang="de-DE" dirty="0"/>
              <a:t>...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DD7D7E-E990-72A5-CB76-E8CDA4AFF29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1426779"/>
            <a:ext cx="4888927" cy="3339693"/>
          </a:xfrm>
        </p:spPr>
        <p:txBody>
          <a:bodyPr/>
          <a:lstStyle/>
          <a:p>
            <a:r>
              <a:rPr lang="de-DE" sz="1800" b="0" dirty="0" err="1">
                <a:solidFill>
                  <a:srgbClr val="36544F"/>
                </a:solidFill>
              </a:rPr>
              <a:t>Some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bad</a:t>
            </a:r>
            <a:r>
              <a:rPr lang="de-DE" sz="1800" b="0" dirty="0">
                <a:solidFill>
                  <a:srgbClr val="36544F"/>
                </a:solidFill>
              </a:rPr>
              <a:t> AI-</a:t>
            </a:r>
            <a:r>
              <a:rPr lang="de-DE" sz="1800" b="0" dirty="0" err="1">
                <a:solidFill>
                  <a:srgbClr val="36544F"/>
                </a:solidFill>
              </a:rPr>
              <a:t>generated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images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2CC9D11-3849-5E43-DADE-716425BECB47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769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makes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sample </a:t>
            </a:r>
            <a:r>
              <a:rPr lang="de-DE" dirty="0" err="1"/>
              <a:t>application</a:t>
            </a:r>
            <a:r>
              <a:rPr lang="de-DE" dirty="0"/>
              <a:t>?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196839E-0679-1C2C-4662-9A7E52A196C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9378" t="57041" r="3819" b="25469"/>
          <a:stretch/>
        </p:blipFill>
        <p:spPr>
          <a:xfrm>
            <a:off x="1697452" y="1880907"/>
            <a:ext cx="4163778" cy="1876097"/>
          </a:xfrm>
          <a:prstGeom prst="rect">
            <a:avLst/>
          </a:prstGeom>
        </p:spPr>
      </p:pic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F9536061-6D91-4601-3791-6E8B969B616E}"/>
              </a:ext>
            </a:extLst>
          </p:cNvPr>
          <p:cNvCxnSpPr>
            <a:cxnSpLocks/>
          </p:cNvCxnSpPr>
          <p:nvPr/>
        </p:nvCxnSpPr>
        <p:spPr>
          <a:xfrm flipH="1" flipV="1">
            <a:off x="4942490" y="3328502"/>
            <a:ext cx="754972" cy="894937"/>
          </a:xfrm>
          <a:prstGeom prst="straightConnector1">
            <a:avLst/>
          </a:prstGeom>
          <a:ln w="539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E991779D-2D2E-D503-BA20-5E4996A4D7EE}"/>
              </a:ext>
            </a:extLst>
          </p:cNvPr>
          <p:cNvSpPr txBox="1"/>
          <p:nvPr/>
        </p:nvSpPr>
        <p:spPr>
          <a:xfrm>
            <a:off x="5655879" y="3935475"/>
            <a:ext cx="66215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800" b="0" dirty="0">
                <a:solidFill>
                  <a:srgbClr val="36544F"/>
                </a:solidFill>
              </a:rPr>
              <a:t>🫣</a:t>
            </a: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74C31974-9040-8480-6C84-A3C0E43BAD56}"/>
              </a:ext>
            </a:extLst>
          </p:cNvPr>
          <p:cNvCxnSpPr>
            <a:cxnSpLocks/>
          </p:cNvCxnSpPr>
          <p:nvPr/>
        </p:nvCxnSpPr>
        <p:spPr>
          <a:xfrm flipH="1" flipV="1">
            <a:off x="3641835" y="3108705"/>
            <a:ext cx="1915510" cy="1186044"/>
          </a:xfrm>
          <a:prstGeom prst="straightConnector1">
            <a:avLst/>
          </a:prstGeom>
          <a:ln w="539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8658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example</a:t>
            </a:r>
            <a:r>
              <a:rPr lang="de-DE" dirty="0"/>
              <a:t>...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305113"/>
            <a:ext cx="4049150" cy="3461359"/>
          </a:xfrm>
        </p:spPr>
        <p:txBody>
          <a:bodyPr/>
          <a:lstStyle/>
          <a:p>
            <a:r>
              <a:rPr lang="de-DE" b="0" dirty="0">
                <a:solidFill>
                  <a:srgbClr val="36544F"/>
                </a:solidFill>
              </a:rPr>
              <a:t>Lots 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u="sng" dirty="0" err="1">
                <a:solidFill>
                  <a:srgbClr val="36544F"/>
                </a:solidFill>
              </a:rPr>
              <a:t>static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content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sz="1800" b="0" dirty="0">
                <a:solidFill>
                  <a:srgbClr val="36544F"/>
                </a:solidFill>
              </a:rPr>
              <a:t>☺️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makes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sample </a:t>
            </a:r>
            <a:r>
              <a:rPr lang="de-DE" dirty="0" err="1"/>
              <a:t>application</a:t>
            </a:r>
            <a:r>
              <a:rPr lang="de-DE" dirty="0"/>
              <a:t>... </a:t>
            </a:r>
            <a:r>
              <a:rPr lang="de-DE" dirty="0" err="1"/>
              <a:t>technically</a:t>
            </a:r>
            <a:r>
              <a:rPr lang="de-DE" dirty="0"/>
              <a:t>?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255CFC1-7862-0C12-B12B-80671D90E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828" y="1866381"/>
            <a:ext cx="2526361" cy="304606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0918ADD5-5D43-2055-05B2-0432B53FFC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0811" y="1866382"/>
            <a:ext cx="2526361" cy="3046069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961A53B1-8F51-9441-6C3D-98D387F51206}"/>
              </a:ext>
            </a:extLst>
          </p:cNvPr>
          <p:cNvSpPr/>
          <p:nvPr/>
        </p:nvSpPr>
        <p:spPr>
          <a:xfrm>
            <a:off x="5152568" y="2155028"/>
            <a:ext cx="1545597" cy="1145733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7A69470-AD48-AA66-8484-BC646EBFE282}"/>
              </a:ext>
            </a:extLst>
          </p:cNvPr>
          <p:cNvSpPr/>
          <p:nvPr/>
        </p:nvSpPr>
        <p:spPr>
          <a:xfrm>
            <a:off x="5152567" y="3920638"/>
            <a:ext cx="1545597" cy="926425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51B46563-6030-D8A5-96EB-2970E3C10B23}"/>
              </a:ext>
            </a:extLst>
          </p:cNvPr>
          <p:cNvSpPr/>
          <p:nvPr/>
        </p:nvSpPr>
        <p:spPr>
          <a:xfrm>
            <a:off x="1510811" y="2108538"/>
            <a:ext cx="2193266" cy="159346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3384C66-7A12-2644-A5D3-E4938ACE8CF4}"/>
              </a:ext>
            </a:extLst>
          </p:cNvPr>
          <p:cNvSpPr/>
          <p:nvPr/>
        </p:nvSpPr>
        <p:spPr>
          <a:xfrm>
            <a:off x="1598043" y="2334322"/>
            <a:ext cx="2347644" cy="2512741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2462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example</a:t>
            </a:r>
            <a:r>
              <a:rPr lang="de-DE" dirty="0"/>
              <a:t>...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4882620" cy="3608233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Lots 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static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content</a:t>
            </a:r>
            <a:r>
              <a:rPr lang="de-DE" sz="2400" b="0" dirty="0">
                <a:solidFill>
                  <a:srgbClr val="36544F"/>
                </a:solidFill>
              </a:rPr>
              <a:t> </a:t>
            </a:r>
            <a:r>
              <a:rPr lang="de-DE" sz="1800" b="0" dirty="0">
                <a:solidFill>
                  <a:srgbClr val="36544F"/>
                </a:solidFill>
              </a:rPr>
              <a:t>☺️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... </a:t>
            </a:r>
            <a:r>
              <a:rPr lang="de-DE" b="0" dirty="0" err="1">
                <a:solidFill>
                  <a:srgbClr val="36544F"/>
                </a:solidFill>
              </a:rPr>
              <a:t>only</a:t>
            </a:r>
            <a:r>
              <a:rPr lang="de-DE" b="0" dirty="0">
                <a:solidFill>
                  <a:srgbClr val="36544F"/>
                </a:solidFill>
              </a:rPr>
              <a:t> a </a:t>
            </a:r>
            <a:r>
              <a:rPr lang="de-DE" b="0" dirty="0" err="1">
                <a:solidFill>
                  <a:srgbClr val="36544F"/>
                </a:solidFill>
              </a:rPr>
              <a:t>few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interactions</a:t>
            </a:r>
            <a:r>
              <a:rPr lang="de-DE" b="0" dirty="0">
                <a:solidFill>
                  <a:srgbClr val="36544F"/>
                </a:solidFill>
              </a:rPr>
              <a:t> 🦥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makes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sample </a:t>
            </a:r>
            <a:r>
              <a:rPr lang="de-DE" dirty="0" err="1"/>
              <a:t>application</a:t>
            </a:r>
            <a:r>
              <a:rPr lang="de-DE" dirty="0"/>
              <a:t>... </a:t>
            </a:r>
            <a:r>
              <a:rPr lang="de-DE" dirty="0" err="1"/>
              <a:t>technically</a:t>
            </a:r>
            <a:r>
              <a:rPr lang="de-DE" dirty="0"/>
              <a:t>?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60259AF-75C9-1812-64D5-7DAED0D88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828" y="1866381"/>
            <a:ext cx="2526361" cy="3046069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8D43D379-8BEA-AF4C-44A8-5F7B5727BDCF}"/>
              </a:ext>
            </a:extLst>
          </p:cNvPr>
          <p:cNvSpPr/>
          <p:nvPr/>
        </p:nvSpPr>
        <p:spPr>
          <a:xfrm>
            <a:off x="6825741" y="3347872"/>
            <a:ext cx="675314" cy="1350507"/>
          </a:xfrm>
          <a:prstGeom prst="rect">
            <a:avLst/>
          </a:prstGeom>
          <a:noFill/>
          <a:ln w="25400">
            <a:solidFill>
              <a:srgbClr val="B044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09FA5F-E234-4991-0652-24AD6D038A2C}"/>
              </a:ext>
            </a:extLst>
          </p:cNvPr>
          <p:cNvSpPr/>
          <p:nvPr/>
        </p:nvSpPr>
        <p:spPr>
          <a:xfrm>
            <a:off x="6227292" y="3347873"/>
            <a:ext cx="466315" cy="227952"/>
          </a:xfrm>
          <a:prstGeom prst="rect">
            <a:avLst/>
          </a:prstGeom>
          <a:noFill/>
          <a:ln w="25400">
            <a:solidFill>
              <a:srgbClr val="B044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09180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AE4B5F-870E-1D3D-7647-601C63025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26C062-617E-51F5-DB51-79F44880F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example</a:t>
            </a:r>
            <a:r>
              <a:rPr lang="de-DE" dirty="0"/>
              <a:t>...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99A70F-874C-7EE9-107B-A8CCA6AEDD8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4882620" cy="3608233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Lots 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static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content</a:t>
            </a:r>
            <a:r>
              <a:rPr lang="de-DE" sz="2400" b="0" dirty="0">
                <a:solidFill>
                  <a:srgbClr val="36544F"/>
                </a:solidFill>
              </a:rPr>
              <a:t> </a:t>
            </a:r>
            <a:r>
              <a:rPr lang="de-DE" sz="1800" b="0" dirty="0">
                <a:solidFill>
                  <a:srgbClr val="36544F"/>
                </a:solidFill>
              </a:rPr>
              <a:t>☺️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... </a:t>
            </a:r>
            <a:r>
              <a:rPr lang="de-DE" b="0" dirty="0" err="1">
                <a:solidFill>
                  <a:srgbClr val="36544F"/>
                </a:solidFill>
              </a:rPr>
              <a:t>only</a:t>
            </a:r>
            <a:r>
              <a:rPr lang="de-DE" b="0" dirty="0">
                <a:solidFill>
                  <a:srgbClr val="36544F"/>
                </a:solidFill>
              </a:rPr>
              <a:t> a </a:t>
            </a:r>
            <a:r>
              <a:rPr lang="de-DE" b="0" dirty="0" err="1">
                <a:solidFill>
                  <a:srgbClr val="36544F"/>
                </a:solidFill>
              </a:rPr>
              <a:t>few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interactions</a:t>
            </a:r>
            <a:r>
              <a:rPr lang="de-DE" b="0" dirty="0">
                <a:solidFill>
                  <a:srgbClr val="36544F"/>
                </a:solidFill>
              </a:rPr>
              <a:t> 🦥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... </a:t>
            </a:r>
            <a:r>
              <a:rPr lang="de-DE" dirty="0" err="1">
                <a:solidFill>
                  <a:srgbClr val="36544F"/>
                </a:solidFill>
              </a:rPr>
              <a:t>does</a:t>
            </a:r>
            <a:r>
              <a:rPr lang="de-DE" dirty="0">
                <a:solidFill>
                  <a:srgbClr val="36544F"/>
                </a:solidFill>
              </a:rPr>
              <a:t> </a:t>
            </a:r>
            <a:r>
              <a:rPr lang="de-DE" dirty="0" err="1">
                <a:solidFill>
                  <a:srgbClr val="36544F"/>
                </a:solidFill>
              </a:rPr>
              <a:t>that</a:t>
            </a:r>
            <a:r>
              <a:rPr lang="de-DE" dirty="0">
                <a:solidFill>
                  <a:srgbClr val="36544F"/>
                </a:solidFill>
              </a:rPr>
              <a:t> </a:t>
            </a:r>
            <a:r>
              <a:rPr lang="de-DE" dirty="0" err="1">
                <a:solidFill>
                  <a:srgbClr val="36544F"/>
                </a:solidFill>
              </a:rPr>
              <a:t>justify</a:t>
            </a:r>
            <a:r>
              <a:rPr lang="de-DE" dirty="0">
                <a:solidFill>
                  <a:srgbClr val="36544F"/>
                </a:solidFill>
              </a:rPr>
              <a:t> a Single-Page-</a:t>
            </a:r>
            <a:r>
              <a:rPr lang="de-DE" dirty="0" err="1">
                <a:solidFill>
                  <a:srgbClr val="36544F"/>
                </a:solidFill>
              </a:rPr>
              <a:t>Application</a:t>
            </a:r>
            <a:r>
              <a:rPr lang="de-DE" dirty="0">
                <a:solidFill>
                  <a:srgbClr val="36544F"/>
                </a:solidFill>
              </a:rPr>
              <a:t>? </a:t>
            </a:r>
            <a:r>
              <a:rPr lang="de-DE" b="0" dirty="0">
                <a:solidFill>
                  <a:srgbClr val="36544F"/>
                </a:solidFill>
              </a:rPr>
              <a:t>🤔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373BC87B-97AA-D4BF-99C5-339A7CA0E5FE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makes</a:t>
            </a:r>
            <a:r>
              <a:rPr lang="de-DE" dirty="0"/>
              <a:t>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sample </a:t>
            </a:r>
            <a:r>
              <a:rPr lang="de-DE" dirty="0" err="1"/>
              <a:t>application</a:t>
            </a:r>
            <a:r>
              <a:rPr lang="de-DE" dirty="0"/>
              <a:t>... </a:t>
            </a:r>
            <a:r>
              <a:rPr lang="de-DE" dirty="0" err="1"/>
              <a:t>technically</a:t>
            </a:r>
            <a:r>
              <a:rPr lang="de-DE" dirty="0"/>
              <a:t>?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FCB98C2-1A2F-E169-B7CD-0067E2344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828" y="1866381"/>
            <a:ext cx="2526361" cy="3046069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95350795-04E8-93CD-9377-203EA902CB97}"/>
              </a:ext>
            </a:extLst>
          </p:cNvPr>
          <p:cNvSpPr/>
          <p:nvPr/>
        </p:nvSpPr>
        <p:spPr>
          <a:xfrm>
            <a:off x="6825741" y="3347872"/>
            <a:ext cx="675314" cy="1350507"/>
          </a:xfrm>
          <a:prstGeom prst="rect">
            <a:avLst/>
          </a:prstGeom>
          <a:noFill/>
          <a:ln w="25400">
            <a:solidFill>
              <a:srgbClr val="B044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B2FD3F61-A11A-B35D-5621-E2EF533DA9F6}"/>
              </a:ext>
            </a:extLst>
          </p:cNvPr>
          <p:cNvSpPr/>
          <p:nvPr/>
        </p:nvSpPr>
        <p:spPr>
          <a:xfrm>
            <a:off x="6227292" y="3347873"/>
            <a:ext cx="466315" cy="227952"/>
          </a:xfrm>
          <a:prstGeom prst="rect">
            <a:avLst/>
          </a:prstGeom>
          <a:noFill/>
          <a:ln w="25400">
            <a:solidFill>
              <a:srgbClr val="B044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76310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972</Words>
  <Application>Microsoft Macintosh PowerPoint</Application>
  <PresentationFormat>Bildschirmpräsentation (16:9)</PresentationFormat>
  <Paragraphs>210</Paragraphs>
  <Slides>38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38</vt:i4>
      </vt:variant>
    </vt:vector>
  </HeadingPairs>
  <TitlesOfParts>
    <vt:vector size="47" baseType="lpstr">
      <vt:lpstr>Arial</vt:lpstr>
      <vt:lpstr>Calibri</vt:lpstr>
      <vt:lpstr>Calibri Light</vt:lpstr>
      <vt:lpstr>Courier New</vt:lpstr>
      <vt:lpstr>Montserrat</vt:lpstr>
      <vt:lpstr>Source Code Pro</vt:lpstr>
      <vt:lpstr>Source Sans Pro</vt:lpstr>
      <vt:lpstr>Source Sans Pro SemiBold</vt:lpstr>
      <vt:lpstr>Office-Design</vt:lpstr>
      <vt:lpstr>International JavaScript conference | Munich, November, 13 2024 | @nilshartmann</vt:lpstr>
      <vt:lpstr>https://nilshartmann.net</vt:lpstr>
      <vt:lpstr>An example...</vt:lpstr>
      <vt:lpstr>An example...</vt:lpstr>
      <vt:lpstr>An example...</vt:lpstr>
      <vt:lpstr>An example...</vt:lpstr>
      <vt:lpstr>An example...</vt:lpstr>
      <vt:lpstr>An example...</vt:lpstr>
      <vt:lpstr>An example...</vt:lpstr>
      <vt:lpstr>An example...</vt:lpstr>
      <vt:lpstr>PowerPoint-Präsentation</vt:lpstr>
      <vt:lpstr>different Kinds of components</vt:lpstr>
      <vt:lpstr>different Kinds of components</vt:lpstr>
      <vt:lpstr>different Kinds of components</vt:lpstr>
      <vt:lpstr>different Kinds of components</vt:lpstr>
      <vt:lpstr>different Kinds of components</vt:lpstr>
      <vt:lpstr>different Kinds of components</vt:lpstr>
      <vt:lpstr>different Kinds of components</vt:lpstr>
      <vt:lpstr>different Kinds of components</vt:lpstr>
      <vt:lpstr>different Kinds of components</vt:lpstr>
      <vt:lpstr>PowerPoint-Präsentation</vt:lpstr>
      <vt:lpstr>next.js</vt:lpstr>
      <vt:lpstr>next.js</vt:lpstr>
      <vt:lpstr>next.js</vt:lpstr>
      <vt:lpstr>next.js</vt:lpstr>
      <vt:lpstr>next.js</vt:lpstr>
      <vt:lpstr>next.js</vt:lpstr>
      <vt:lpstr>next.js</vt:lpstr>
      <vt:lpstr>next.js</vt:lpstr>
      <vt:lpstr>PowerPoint-Präsentation</vt:lpstr>
      <vt:lpstr>Demo</vt:lpstr>
      <vt:lpstr>Demo</vt:lpstr>
      <vt:lpstr>Demo</vt:lpstr>
      <vt:lpstr>Demo</vt:lpstr>
      <vt:lpstr>Demo</vt:lpstr>
      <vt:lpstr>Demo</vt:lpstr>
      <vt:lpstr>Demo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1236</cp:revision>
  <cp:lastPrinted>2019-09-04T14:49:47Z</cp:lastPrinted>
  <dcterms:created xsi:type="dcterms:W3CDTF">2016-03-28T15:59:53Z</dcterms:created>
  <dcterms:modified xsi:type="dcterms:W3CDTF">2024-11-13T11:58:56Z</dcterms:modified>
</cp:coreProperties>
</file>

<file path=docProps/thumbnail.jpeg>
</file>